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83" r:id="rId3"/>
    <p:sldId id="257" r:id="rId4"/>
    <p:sldId id="281" r:id="rId5"/>
    <p:sldId id="259" r:id="rId6"/>
    <p:sldId id="271" r:id="rId7"/>
    <p:sldId id="282" r:id="rId8"/>
    <p:sldId id="277" r:id="rId9"/>
    <p:sldId id="278" r:id="rId10"/>
    <p:sldId id="263" r:id="rId11"/>
    <p:sldId id="280" r:id="rId12"/>
    <p:sldId id="279"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d Yeomans" initials="FY" lastIdx="0" clrIdx="0">
    <p:extLst>
      <p:ext uri="{19B8F6BF-5375-455C-9EA6-DF929625EA0E}">
        <p15:presenceInfo xmlns:p15="http://schemas.microsoft.com/office/powerpoint/2012/main" userId="S-1-5-21-2487726663-2905633229-874407919-29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192" autoAdjust="0"/>
  </p:normalViewPr>
  <p:slideViewPr>
    <p:cSldViewPr snapToGrid="0">
      <p:cViewPr varScale="1">
        <p:scale>
          <a:sx n="92" d="100"/>
          <a:sy n="92" d="100"/>
        </p:scale>
        <p:origin x="772" y="56"/>
      </p:cViewPr>
      <p:guideLst/>
    </p:cSldViewPr>
  </p:slideViewPr>
  <p:outlineViewPr>
    <p:cViewPr>
      <p:scale>
        <a:sx n="33" d="100"/>
        <a:sy n="33" d="100"/>
      </p:scale>
      <p:origin x="0" y="-33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1C257C-F470-4B2B-999B-D2722BF1CF5B}"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EE1FDC0F-F70F-4FAE-ACBC-03D84A0A4F10}" type="pres">
      <dgm:prSet presAssocID="{8D1C257C-F470-4B2B-999B-D2722BF1CF5B}" presName="diagram" presStyleCnt="0">
        <dgm:presLayoutVars>
          <dgm:chPref val="1"/>
          <dgm:dir/>
          <dgm:animOne val="branch"/>
          <dgm:animLvl val="lvl"/>
          <dgm:resizeHandles/>
        </dgm:presLayoutVars>
      </dgm:prSet>
      <dgm:spPr/>
    </dgm:pt>
  </dgm:ptLst>
  <dgm:cxnLst>
    <dgm:cxn modelId="{B9B2A761-C12B-4CC8-9655-7234B3854E1A}" type="presOf" srcId="{8D1C257C-F470-4B2B-999B-D2722BF1CF5B}" destId="{EE1FDC0F-F70F-4FAE-ACBC-03D84A0A4F10}"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1C257C-F470-4B2B-999B-D2722BF1CF5B}"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EE1FDC0F-F70F-4FAE-ACBC-03D84A0A4F10}" type="pres">
      <dgm:prSet presAssocID="{8D1C257C-F470-4B2B-999B-D2722BF1CF5B}" presName="diagram" presStyleCnt="0">
        <dgm:presLayoutVars>
          <dgm:chPref val="1"/>
          <dgm:dir/>
          <dgm:animOne val="branch"/>
          <dgm:animLvl val="lvl"/>
          <dgm:resizeHandles/>
        </dgm:presLayoutVars>
      </dgm:prSet>
      <dgm:spPr/>
    </dgm:pt>
  </dgm:ptLst>
  <dgm:cxnLst>
    <dgm:cxn modelId="{B9B2A761-C12B-4CC8-9655-7234B3854E1A}" type="presOf" srcId="{8D1C257C-F470-4B2B-999B-D2722BF1CF5B}" destId="{EE1FDC0F-F70F-4FAE-ACBC-03D84A0A4F10}"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1C257C-F470-4B2B-999B-D2722BF1CF5B}"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EE1FDC0F-F70F-4FAE-ACBC-03D84A0A4F10}" type="pres">
      <dgm:prSet presAssocID="{8D1C257C-F470-4B2B-999B-D2722BF1CF5B}" presName="diagram" presStyleCnt="0">
        <dgm:presLayoutVars>
          <dgm:chPref val="1"/>
          <dgm:dir/>
          <dgm:animOne val="branch"/>
          <dgm:animLvl val="lvl"/>
          <dgm:resizeHandles/>
        </dgm:presLayoutVars>
      </dgm:prSet>
      <dgm:spPr/>
    </dgm:pt>
  </dgm:ptLst>
  <dgm:cxnLst>
    <dgm:cxn modelId="{B9B2A761-C12B-4CC8-9655-7234B3854E1A}" type="presOf" srcId="{8D1C257C-F470-4B2B-999B-D2722BF1CF5B}" destId="{EE1FDC0F-F70F-4FAE-ACBC-03D84A0A4F10}" srcOrd="0"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726508-70D8-45DE-BDBE-21F6FC7714BD}" type="doc">
      <dgm:prSet loTypeId="urn:microsoft.com/office/officeart/2005/8/layout/radial4" loCatId="relationship" qsTypeId="urn:microsoft.com/office/officeart/2005/8/quickstyle/simple5" qsCatId="simple" csTypeId="urn:microsoft.com/office/officeart/2005/8/colors/colorful3" csCatId="colorful" phldr="1"/>
      <dgm:spPr/>
      <dgm:t>
        <a:bodyPr/>
        <a:lstStyle/>
        <a:p>
          <a:endParaRPr lang="en-US"/>
        </a:p>
      </dgm:t>
    </dgm:pt>
    <dgm:pt modelId="{DBFE2800-E1B2-4CDB-99B6-E03F501C6B12}">
      <dgm:prSet phldrT="[Text]"/>
      <dgm:spPr/>
      <dgm:t>
        <a:bodyPr/>
        <a:lstStyle/>
        <a:p>
          <a:r>
            <a:rPr lang="en-US" dirty="0"/>
            <a:t>Innovation Efficiency Quality</a:t>
          </a:r>
        </a:p>
      </dgm:t>
    </dgm:pt>
    <dgm:pt modelId="{D62D028B-CB10-4C69-B76A-0EF395C7538C}" type="parTrans" cxnId="{DF790CF2-730A-48C9-A7F1-82606BEE38B6}">
      <dgm:prSet/>
      <dgm:spPr/>
      <dgm:t>
        <a:bodyPr/>
        <a:lstStyle/>
        <a:p>
          <a:endParaRPr lang="en-US"/>
        </a:p>
      </dgm:t>
    </dgm:pt>
    <dgm:pt modelId="{ED3D0B54-885F-4D2D-8AF2-5241CA56F330}" type="sibTrans" cxnId="{DF790CF2-730A-48C9-A7F1-82606BEE38B6}">
      <dgm:prSet/>
      <dgm:spPr/>
      <dgm:t>
        <a:bodyPr/>
        <a:lstStyle/>
        <a:p>
          <a:endParaRPr lang="en-US"/>
        </a:p>
      </dgm:t>
    </dgm:pt>
    <dgm:pt modelId="{5478073A-7B83-47AE-993C-CE0A46CC0F41}">
      <dgm:prSet phldrT="[Text]" custT="1"/>
      <dgm:spPr/>
      <dgm:t>
        <a:bodyPr/>
        <a:lstStyle/>
        <a:p>
          <a:r>
            <a:rPr lang="en-GB" sz="1600" b="0" dirty="0"/>
            <a:t>Refine post-market surveillance based on new WHO system</a:t>
          </a:r>
        </a:p>
      </dgm:t>
    </dgm:pt>
    <dgm:pt modelId="{14BD756E-DB5F-482B-9CE1-601DDA9A99A5}" type="parTrans" cxnId="{A42F9183-C115-4CC2-A949-27DE289233A0}">
      <dgm:prSet/>
      <dgm:spPr/>
      <dgm:t>
        <a:bodyPr/>
        <a:lstStyle/>
        <a:p>
          <a:endParaRPr lang="en-US"/>
        </a:p>
      </dgm:t>
    </dgm:pt>
    <dgm:pt modelId="{5CF3B720-0B9B-4B95-9EF4-33421F268920}" type="sibTrans" cxnId="{A42F9183-C115-4CC2-A949-27DE289233A0}">
      <dgm:prSet/>
      <dgm:spPr/>
      <dgm:t>
        <a:bodyPr/>
        <a:lstStyle/>
        <a:p>
          <a:endParaRPr lang="en-US"/>
        </a:p>
      </dgm:t>
    </dgm:pt>
    <dgm:pt modelId="{41E2727B-1F41-4F5F-8539-9C34C268B7CF}">
      <dgm:prSet phldrT="[Text]" custT="1"/>
      <dgm:spPr/>
      <dgm:t>
        <a:bodyPr/>
        <a:lstStyle/>
        <a:p>
          <a:r>
            <a:rPr lang="en-GB" sz="1600" b="0" dirty="0"/>
            <a:t>Support efforts to address test-paper shortage</a:t>
          </a:r>
          <a:endParaRPr lang="en-US" sz="1600" b="0" dirty="0"/>
        </a:p>
      </dgm:t>
    </dgm:pt>
    <dgm:pt modelId="{987CDD31-4540-48F1-8230-C204C7E18FB2}" type="parTrans" cxnId="{4219F86D-059F-4D53-98D3-3B9993795FC0}">
      <dgm:prSet/>
      <dgm:spPr/>
      <dgm:t>
        <a:bodyPr/>
        <a:lstStyle/>
        <a:p>
          <a:endParaRPr lang="en-US"/>
        </a:p>
      </dgm:t>
    </dgm:pt>
    <dgm:pt modelId="{8D3EFD7E-62E5-400F-A48F-25435B71A3FF}" type="sibTrans" cxnId="{4219F86D-059F-4D53-98D3-3B9993795FC0}">
      <dgm:prSet/>
      <dgm:spPr/>
      <dgm:t>
        <a:bodyPr/>
        <a:lstStyle/>
        <a:p>
          <a:endParaRPr lang="en-US"/>
        </a:p>
      </dgm:t>
    </dgm:pt>
    <dgm:pt modelId="{E7347A2D-1028-43AA-B8CF-7F08453AD929}">
      <dgm:prSet phldrT="[Text]" custT="1"/>
      <dgm:spPr/>
      <dgm:t>
        <a:bodyPr/>
        <a:lstStyle/>
        <a:p>
          <a:r>
            <a:rPr lang="en-GB" sz="1600" b="0" dirty="0"/>
            <a:t>Consolidate partner IRM needs for discussion with WHO</a:t>
          </a:r>
          <a:endParaRPr lang="en-US" sz="1600" b="0" dirty="0"/>
        </a:p>
      </dgm:t>
    </dgm:pt>
    <dgm:pt modelId="{5CECCB30-A681-4F2E-8993-6A0468539F25}" type="parTrans" cxnId="{4B90D7BE-A3D1-4563-8DC1-9D982E29934D}">
      <dgm:prSet/>
      <dgm:spPr/>
      <dgm:t>
        <a:bodyPr/>
        <a:lstStyle/>
        <a:p>
          <a:endParaRPr lang="en-US"/>
        </a:p>
      </dgm:t>
    </dgm:pt>
    <dgm:pt modelId="{7D971E38-3620-493E-B9C1-F8186ED038AD}" type="sibTrans" cxnId="{4B90D7BE-A3D1-4563-8DC1-9D982E29934D}">
      <dgm:prSet/>
      <dgm:spPr/>
      <dgm:t>
        <a:bodyPr/>
        <a:lstStyle/>
        <a:p>
          <a:endParaRPr lang="en-US"/>
        </a:p>
      </dgm:t>
    </dgm:pt>
    <dgm:pt modelId="{A666B62C-CA0B-4B75-BF82-1FA941A57057}">
      <dgm:prSet phldrT="[Text]" custT="1"/>
      <dgm:spPr/>
      <dgm:t>
        <a:bodyPr/>
        <a:lstStyle/>
        <a:p>
          <a:r>
            <a:rPr lang="en-GB" sz="1600" b="0" dirty="0"/>
            <a:t>Align on data-sharing with partners and WHO</a:t>
          </a:r>
          <a:endParaRPr lang="en-US" sz="1600" b="0" dirty="0"/>
        </a:p>
      </dgm:t>
    </dgm:pt>
    <dgm:pt modelId="{55CF3C91-8AC6-4A82-A531-2854F09150CB}" type="parTrans" cxnId="{8C8C9B9C-7940-46F4-82D1-C23A92134F54}">
      <dgm:prSet/>
      <dgm:spPr/>
      <dgm:t>
        <a:bodyPr/>
        <a:lstStyle/>
        <a:p>
          <a:endParaRPr lang="en-US"/>
        </a:p>
      </dgm:t>
    </dgm:pt>
    <dgm:pt modelId="{3981DA23-EE2C-41AC-9BE9-A608E9AF1ED8}" type="sibTrans" cxnId="{8C8C9B9C-7940-46F4-82D1-C23A92134F54}">
      <dgm:prSet/>
      <dgm:spPr/>
      <dgm:t>
        <a:bodyPr/>
        <a:lstStyle/>
        <a:p>
          <a:endParaRPr lang="en-US"/>
        </a:p>
      </dgm:t>
    </dgm:pt>
    <dgm:pt modelId="{7153736E-FF0D-4BF2-8232-7C5AE96DB68B}">
      <dgm:prSet phldrT="[Text]" custT="1"/>
      <dgm:spPr/>
      <dgm:t>
        <a:bodyPr/>
        <a:lstStyle/>
        <a:p>
          <a:r>
            <a:rPr lang="en-GB" sz="1600" b="0" dirty="0"/>
            <a:t>Finalise recommendation on naked/packaged net guidance</a:t>
          </a:r>
          <a:endParaRPr lang="en-US" sz="1600" b="0" dirty="0"/>
        </a:p>
      </dgm:t>
    </dgm:pt>
    <dgm:pt modelId="{DA8B9E16-B94D-4B04-B124-E21D14E93D98}" type="parTrans" cxnId="{F486132B-C34F-4B78-9B2F-430DCABFB967}">
      <dgm:prSet/>
      <dgm:spPr/>
      <dgm:t>
        <a:bodyPr/>
        <a:lstStyle/>
        <a:p>
          <a:endParaRPr lang="en-US"/>
        </a:p>
      </dgm:t>
    </dgm:pt>
    <dgm:pt modelId="{9BFF8A3B-6F1E-4A57-BE45-99393D456D71}" type="sibTrans" cxnId="{F486132B-C34F-4B78-9B2F-430DCABFB967}">
      <dgm:prSet/>
      <dgm:spPr/>
      <dgm:t>
        <a:bodyPr/>
        <a:lstStyle/>
        <a:p>
          <a:endParaRPr lang="en-US"/>
        </a:p>
      </dgm:t>
    </dgm:pt>
    <dgm:pt modelId="{9F968699-90FD-4A49-8A3F-053F4C3EBCE9}">
      <dgm:prSet phldrT="[Text]" custT="1"/>
      <dgm:spPr/>
      <dgm:t>
        <a:bodyPr/>
        <a:lstStyle/>
        <a:p>
          <a:r>
            <a:rPr lang="en-GB" sz="1600" b="0" dirty="0"/>
            <a:t>Align with WHO around QA/QC model</a:t>
          </a:r>
          <a:endParaRPr lang="en-US" sz="1600" b="0" dirty="0"/>
        </a:p>
      </dgm:t>
    </dgm:pt>
    <dgm:pt modelId="{EACABF48-118D-405C-B3E0-C9D6BF995483}" type="parTrans" cxnId="{8B8FE652-CAED-452D-8DC2-26CBFA74A9DC}">
      <dgm:prSet/>
      <dgm:spPr/>
      <dgm:t>
        <a:bodyPr/>
        <a:lstStyle/>
        <a:p>
          <a:endParaRPr lang="en-US"/>
        </a:p>
      </dgm:t>
    </dgm:pt>
    <dgm:pt modelId="{2ACAA132-D25F-4098-AFA6-BB41C0B3F565}" type="sibTrans" cxnId="{8B8FE652-CAED-452D-8DC2-26CBFA74A9DC}">
      <dgm:prSet/>
      <dgm:spPr/>
      <dgm:t>
        <a:bodyPr/>
        <a:lstStyle/>
        <a:p>
          <a:endParaRPr lang="en-US"/>
        </a:p>
      </dgm:t>
    </dgm:pt>
    <dgm:pt modelId="{67A8F2A1-E119-49BD-A991-0203966A09AD}" type="pres">
      <dgm:prSet presAssocID="{E9726508-70D8-45DE-BDBE-21F6FC7714BD}" presName="cycle" presStyleCnt="0">
        <dgm:presLayoutVars>
          <dgm:chMax val="1"/>
          <dgm:dir/>
          <dgm:animLvl val="ctr"/>
          <dgm:resizeHandles val="exact"/>
        </dgm:presLayoutVars>
      </dgm:prSet>
      <dgm:spPr/>
    </dgm:pt>
    <dgm:pt modelId="{2D699AA3-9D28-4590-B94C-94ABB3E4E926}" type="pres">
      <dgm:prSet presAssocID="{DBFE2800-E1B2-4CDB-99B6-E03F501C6B12}" presName="centerShape" presStyleLbl="node0" presStyleIdx="0" presStyleCnt="1"/>
      <dgm:spPr/>
    </dgm:pt>
    <dgm:pt modelId="{3B7156B7-64E1-493C-986A-089E4BAF91CC}" type="pres">
      <dgm:prSet presAssocID="{14BD756E-DB5F-482B-9CE1-601DDA9A99A5}" presName="parTrans" presStyleLbl="bgSibTrans2D1" presStyleIdx="0" presStyleCnt="6"/>
      <dgm:spPr/>
    </dgm:pt>
    <dgm:pt modelId="{C9CD729E-D79C-448F-A41D-2A84BB199786}" type="pres">
      <dgm:prSet presAssocID="{5478073A-7B83-47AE-993C-CE0A46CC0F41}" presName="node" presStyleLbl="node1" presStyleIdx="0" presStyleCnt="6">
        <dgm:presLayoutVars>
          <dgm:bulletEnabled val="1"/>
        </dgm:presLayoutVars>
      </dgm:prSet>
      <dgm:spPr/>
    </dgm:pt>
    <dgm:pt modelId="{0D2D65D0-BA7F-47E4-8D7D-FB2A9892F6B9}" type="pres">
      <dgm:prSet presAssocID="{55CF3C91-8AC6-4A82-A531-2854F09150CB}" presName="parTrans" presStyleLbl="bgSibTrans2D1" presStyleIdx="1" presStyleCnt="6"/>
      <dgm:spPr/>
    </dgm:pt>
    <dgm:pt modelId="{DCC3D6CE-16A8-4FAE-93FE-913BF0DB212B}" type="pres">
      <dgm:prSet presAssocID="{A666B62C-CA0B-4B75-BF82-1FA941A57057}" presName="node" presStyleLbl="node1" presStyleIdx="1" presStyleCnt="6">
        <dgm:presLayoutVars>
          <dgm:bulletEnabled val="1"/>
        </dgm:presLayoutVars>
      </dgm:prSet>
      <dgm:spPr/>
    </dgm:pt>
    <dgm:pt modelId="{0E382C23-1283-47FF-BC5E-AB3B4A72B5B7}" type="pres">
      <dgm:prSet presAssocID="{DA8B9E16-B94D-4B04-B124-E21D14E93D98}" presName="parTrans" presStyleLbl="bgSibTrans2D1" presStyleIdx="2" presStyleCnt="6"/>
      <dgm:spPr/>
    </dgm:pt>
    <dgm:pt modelId="{EF5F0C42-B34F-41AA-9E34-F74A974EC986}" type="pres">
      <dgm:prSet presAssocID="{7153736E-FF0D-4BF2-8232-7C5AE96DB68B}" presName="node" presStyleLbl="node1" presStyleIdx="2" presStyleCnt="6">
        <dgm:presLayoutVars>
          <dgm:bulletEnabled val="1"/>
        </dgm:presLayoutVars>
      </dgm:prSet>
      <dgm:spPr/>
    </dgm:pt>
    <dgm:pt modelId="{F3B1BF55-1F5F-459D-986A-75B8A47C0B51}" type="pres">
      <dgm:prSet presAssocID="{EACABF48-118D-405C-B3E0-C9D6BF995483}" presName="parTrans" presStyleLbl="bgSibTrans2D1" presStyleIdx="3" presStyleCnt="6"/>
      <dgm:spPr/>
    </dgm:pt>
    <dgm:pt modelId="{22C1D1C3-E7FD-400E-8CD4-64BD173FB27D}" type="pres">
      <dgm:prSet presAssocID="{9F968699-90FD-4A49-8A3F-053F4C3EBCE9}" presName="node" presStyleLbl="node1" presStyleIdx="3" presStyleCnt="6">
        <dgm:presLayoutVars>
          <dgm:bulletEnabled val="1"/>
        </dgm:presLayoutVars>
      </dgm:prSet>
      <dgm:spPr/>
    </dgm:pt>
    <dgm:pt modelId="{C7D07386-4E39-47D9-8826-09F4B4FAD309}" type="pres">
      <dgm:prSet presAssocID="{987CDD31-4540-48F1-8230-C204C7E18FB2}" presName="parTrans" presStyleLbl="bgSibTrans2D1" presStyleIdx="4" presStyleCnt="6"/>
      <dgm:spPr/>
    </dgm:pt>
    <dgm:pt modelId="{80E71FFF-E329-4A6D-A736-484868C1B855}" type="pres">
      <dgm:prSet presAssocID="{41E2727B-1F41-4F5F-8539-9C34C268B7CF}" presName="node" presStyleLbl="node1" presStyleIdx="4" presStyleCnt="6">
        <dgm:presLayoutVars>
          <dgm:bulletEnabled val="1"/>
        </dgm:presLayoutVars>
      </dgm:prSet>
      <dgm:spPr/>
    </dgm:pt>
    <dgm:pt modelId="{42486E55-973A-41D0-8CE4-2F69A38CD83D}" type="pres">
      <dgm:prSet presAssocID="{5CECCB30-A681-4F2E-8993-6A0468539F25}" presName="parTrans" presStyleLbl="bgSibTrans2D1" presStyleIdx="5" presStyleCnt="6"/>
      <dgm:spPr/>
    </dgm:pt>
    <dgm:pt modelId="{6475B06A-1158-4F9C-AF54-0052D80B4CFF}" type="pres">
      <dgm:prSet presAssocID="{E7347A2D-1028-43AA-B8CF-7F08453AD929}" presName="node" presStyleLbl="node1" presStyleIdx="5" presStyleCnt="6">
        <dgm:presLayoutVars>
          <dgm:bulletEnabled val="1"/>
        </dgm:presLayoutVars>
      </dgm:prSet>
      <dgm:spPr/>
    </dgm:pt>
  </dgm:ptLst>
  <dgm:cxnLst>
    <dgm:cxn modelId="{4219F86D-059F-4D53-98D3-3B9993795FC0}" srcId="{DBFE2800-E1B2-4CDB-99B6-E03F501C6B12}" destId="{41E2727B-1F41-4F5F-8539-9C34C268B7CF}" srcOrd="4" destOrd="0" parTransId="{987CDD31-4540-48F1-8230-C204C7E18FB2}" sibTransId="{8D3EFD7E-62E5-400F-A48F-25435B71A3FF}"/>
    <dgm:cxn modelId="{749827E5-FB58-4FBC-B35E-FA7DC17C345D}" type="presOf" srcId="{DBFE2800-E1B2-4CDB-99B6-E03F501C6B12}" destId="{2D699AA3-9D28-4590-B94C-94ABB3E4E926}" srcOrd="0" destOrd="0" presId="urn:microsoft.com/office/officeart/2005/8/layout/radial4"/>
    <dgm:cxn modelId="{771BE669-68E5-46A9-8D20-A63B3E1630A2}" type="presOf" srcId="{41E2727B-1F41-4F5F-8539-9C34C268B7CF}" destId="{80E71FFF-E329-4A6D-A736-484868C1B855}" srcOrd="0" destOrd="0" presId="urn:microsoft.com/office/officeart/2005/8/layout/radial4"/>
    <dgm:cxn modelId="{A42F9183-C115-4CC2-A949-27DE289233A0}" srcId="{DBFE2800-E1B2-4CDB-99B6-E03F501C6B12}" destId="{5478073A-7B83-47AE-993C-CE0A46CC0F41}" srcOrd="0" destOrd="0" parTransId="{14BD756E-DB5F-482B-9CE1-601DDA9A99A5}" sibTransId="{5CF3B720-0B9B-4B95-9EF4-33421F268920}"/>
    <dgm:cxn modelId="{90330798-6373-47D4-BFDA-4264EDE0D106}" type="presOf" srcId="{DA8B9E16-B94D-4B04-B124-E21D14E93D98}" destId="{0E382C23-1283-47FF-BC5E-AB3B4A72B5B7}" srcOrd="0" destOrd="0" presId="urn:microsoft.com/office/officeart/2005/8/layout/radial4"/>
    <dgm:cxn modelId="{F486132B-C34F-4B78-9B2F-430DCABFB967}" srcId="{DBFE2800-E1B2-4CDB-99B6-E03F501C6B12}" destId="{7153736E-FF0D-4BF2-8232-7C5AE96DB68B}" srcOrd="2" destOrd="0" parTransId="{DA8B9E16-B94D-4B04-B124-E21D14E93D98}" sibTransId="{9BFF8A3B-6F1E-4A57-BE45-99393D456D71}"/>
    <dgm:cxn modelId="{B5F296BB-6D30-45DC-9318-4AC96DB0FC0B}" type="presOf" srcId="{9F968699-90FD-4A49-8A3F-053F4C3EBCE9}" destId="{22C1D1C3-E7FD-400E-8CD4-64BD173FB27D}" srcOrd="0" destOrd="0" presId="urn:microsoft.com/office/officeart/2005/8/layout/radial4"/>
    <dgm:cxn modelId="{27C1D66D-9F49-429B-B1E5-FFB2B5AC5E6E}" type="presOf" srcId="{EACABF48-118D-405C-B3E0-C9D6BF995483}" destId="{F3B1BF55-1F5F-459D-986A-75B8A47C0B51}" srcOrd="0" destOrd="0" presId="urn:microsoft.com/office/officeart/2005/8/layout/radial4"/>
    <dgm:cxn modelId="{8C0E7B24-3923-480B-B2F3-C4E7FC6C0BAF}" type="presOf" srcId="{55CF3C91-8AC6-4A82-A531-2854F09150CB}" destId="{0D2D65D0-BA7F-47E4-8D7D-FB2A9892F6B9}" srcOrd="0" destOrd="0" presId="urn:microsoft.com/office/officeart/2005/8/layout/radial4"/>
    <dgm:cxn modelId="{8C8C9B9C-7940-46F4-82D1-C23A92134F54}" srcId="{DBFE2800-E1B2-4CDB-99B6-E03F501C6B12}" destId="{A666B62C-CA0B-4B75-BF82-1FA941A57057}" srcOrd="1" destOrd="0" parTransId="{55CF3C91-8AC6-4A82-A531-2854F09150CB}" sibTransId="{3981DA23-EE2C-41AC-9BE9-A608E9AF1ED8}"/>
    <dgm:cxn modelId="{2A9104D7-A427-463E-B0B0-CF792D87DE03}" type="presOf" srcId="{5CECCB30-A681-4F2E-8993-6A0468539F25}" destId="{42486E55-973A-41D0-8CE4-2F69A38CD83D}" srcOrd="0" destOrd="0" presId="urn:microsoft.com/office/officeart/2005/8/layout/radial4"/>
    <dgm:cxn modelId="{20FE8582-FA76-4CAF-98BD-FE4FA65C9425}" type="presOf" srcId="{E9726508-70D8-45DE-BDBE-21F6FC7714BD}" destId="{67A8F2A1-E119-49BD-A991-0203966A09AD}" srcOrd="0" destOrd="0" presId="urn:microsoft.com/office/officeart/2005/8/layout/radial4"/>
    <dgm:cxn modelId="{9EB0B0F6-2896-43D8-B1C4-DBB458374132}" type="presOf" srcId="{14BD756E-DB5F-482B-9CE1-601DDA9A99A5}" destId="{3B7156B7-64E1-493C-986A-089E4BAF91CC}" srcOrd="0" destOrd="0" presId="urn:microsoft.com/office/officeart/2005/8/layout/radial4"/>
    <dgm:cxn modelId="{F8A24EB8-4BD8-482E-959D-0A0C9C11A0DE}" type="presOf" srcId="{987CDD31-4540-48F1-8230-C204C7E18FB2}" destId="{C7D07386-4E39-47D9-8826-09F4B4FAD309}" srcOrd="0" destOrd="0" presId="urn:microsoft.com/office/officeart/2005/8/layout/radial4"/>
    <dgm:cxn modelId="{4935CC1F-886B-4421-8F8D-7CFABFC472A5}" type="presOf" srcId="{5478073A-7B83-47AE-993C-CE0A46CC0F41}" destId="{C9CD729E-D79C-448F-A41D-2A84BB199786}" srcOrd="0" destOrd="0" presId="urn:microsoft.com/office/officeart/2005/8/layout/radial4"/>
    <dgm:cxn modelId="{E6802992-3D63-4ABA-B56B-5DD5CD8F9EAC}" type="presOf" srcId="{E7347A2D-1028-43AA-B8CF-7F08453AD929}" destId="{6475B06A-1158-4F9C-AF54-0052D80B4CFF}" srcOrd="0" destOrd="0" presId="urn:microsoft.com/office/officeart/2005/8/layout/radial4"/>
    <dgm:cxn modelId="{8B8FE652-CAED-452D-8DC2-26CBFA74A9DC}" srcId="{DBFE2800-E1B2-4CDB-99B6-E03F501C6B12}" destId="{9F968699-90FD-4A49-8A3F-053F4C3EBCE9}" srcOrd="3" destOrd="0" parTransId="{EACABF48-118D-405C-B3E0-C9D6BF995483}" sibTransId="{2ACAA132-D25F-4098-AFA6-BB41C0B3F565}"/>
    <dgm:cxn modelId="{DF790CF2-730A-48C9-A7F1-82606BEE38B6}" srcId="{E9726508-70D8-45DE-BDBE-21F6FC7714BD}" destId="{DBFE2800-E1B2-4CDB-99B6-E03F501C6B12}" srcOrd="0" destOrd="0" parTransId="{D62D028B-CB10-4C69-B76A-0EF395C7538C}" sibTransId="{ED3D0B54-885F-4D2D-8AF2-5241CA56F330}"/>
    <dgm:cxn modelId="{4B90D7BE-A3D1-4563-8DC1-9D982E29934D}" srcId="{DBFE2800-E1B2-4CDB-99B6-E03F501C6B12}" destId="{E7347A2D-1028-43AA-B8CF-7F08453AD929}" srcOrd="5" destOrd="0" parTransId="{5CECCB30-A681-4F2E-8993-6A0468539F25}" sibTransId="{7D971E38-3620-493E-B9C1-F8186ED038AD}"/>
    <dgm:cxn modelId="{D60FAEC1-5DA5-4E53-8460-D0F5D9BDD14A}" type="presOf" srcId="{A666B62C-CA0B-4B75-BF82-1FA941A57057}" destId="{DCC3D6CE-16A8-4FAE-93FE-913BF0DB212B}" srcOrd="0" destOrd="0" presId="urn:microsoft.com/office/officeart/2005/8/layout/radial4"/>
    <dgm:cxn modelId="{D57A8390-6C5D-486E-ABF2-78CFA1EB1E45}" type="presOf" srcId="{7153736E-FF0D-4BF2-8232-7C5AE96DB68B}" destId="{EF5F0C42-B34F-41AA-9E34-F74A974EC986}" srcOrd="0" destOrd="0" presId="urn:microsoft.com/office/officeart/2005/8/layout/radial4"/>
    <dgm:cxn modelId="{00706FAE-FA2A-4AB9-B1C9-4E9DEAF16EC5}" type="presParOf" srcId="{67A8F2A1-E119-49BD-A991-0203966A09AD}" destId="{2D699AA3-9D28-4590-B94C-94ABB3E4E926}" srcOrd="0" destOrd="0" presId="urn:microsoft.com/office/officeart/2005/8/layout/radial4"/>
    <dgm:cxn modelId="{864C7C3D-54B2-4B9B-BAA3-C92073284B3F}" type="presParOf" srcId="{67A8F2A1-E119-49BD-A991-0203966A09AD}" destId="{3B7156B7-64E1-493C-986A-089E4BAF91CC}" srcOrd="1" destOrd="0" presId="urn:microsoft.com/office/officeart/2005/8/layout/radial4"/>
    <dgm:cxn modelId="{EA4CF34E-D1CC-462D-8251-65C8D59E834A}" type="presParOf" srcId="{67A8F2A1-E119-49BD-A991-0203966A09AD}" destId="{C9CD729E-D79C-448F-A41D-2A84BB199786}" srcOrd="2" destOrd="0" presId="urn:microsoft.com/office/officeart/2005/8/layout/radial4"/>
    <dgm:cxn modelId="{DB9B6592-C3DD-4ED7-BBE3-56C6E3D34ECB}" type="presParOf" srcId="{67A8F2A1-E119-49BD-A991-0203966A09AD}" destId="{0D2D65D0-BA7F-47E4-8D7D-FB2A9892F6B9}" srcOrd="3" destOrd="0" presId="urn:microsoft.com/office/officeart/2005/8/layout/radial4"/>
    <dgm:cxn modelId="{106A430F-1B27-4423-9E40-477032EB163D}" type="presParOf" srcId="{67A8F2A1-E119-49BD-A991-0203966A09AD}" destId="{DCC3D6CE-16A8-4FAE-93FE-913BF0DB212B}" srcOrd="4" destOrd="0" presId="urn:microsoft.com/office/officeart/2005/8/layout/radial4"/>
    <dgm:cxn modelId="{56AFE981-2501-4881-8CFA-2BEAD64C28A0}" type="presParOf" srcId="{67A8F2A1-E119-49BD-A991-0203966A09AD}" destId="{0E382C23-1283-47FF-BC5E-AB3B4A72B5B7}" srcOrd="5" destOrd="0" presId="urn:microsoft.com/office/officeart/2005/8/layout/radial4"/>
    <dgm:cxn modelId="{D8483745-8C9A-41AD-B0FC-1965E4A6FD15}" type="presParOf" srcId="{67A8F2A1-E119-49BD-A991-0203966A09AD}" destId="{EF5F0C42-B34F-41AA-9E34-F74A974EC986}" srcOrd="6" destOrd="0" presId="urn:microsoft.com/office/officeart/2005/8/layout/radial4"/>
    <dgm:cxn modelId="{D0C71619-49FD-4092-9836-E43C75490D8C}" type="presParOf" srcId="{67A8F2A1-E119-49BD-A991-0203966A09AD}" destId="{F3B1BF55-1F5F-459D-986A-75B8A47C0B51}" srcOrd="7" destOrd="0" presId="urn:microsoft.com/office/officeart/2005/8/layout/radial4"/>
    <dgm:cxn modelId="{740412EC-8167-4D92-B1CB-037AD9208D5E}" type="presParOf" srcId="{67A8F2A1-E119-49BD-A991-0203966A09AD}" destId="{22C1D1C3-E7FD-400E-8CD4-64BD173FB27D}" srcOrd="8" destOrd="0" presId="urn:microsoft.com/office/officeart/2005/8/layout/radial4"/>
    <dgm:cxn modelId="{ECB856E4-78CA-4885-A69A-0E729325B372}" type="presParOf" srcId="{67A8F2A1-E119-49BD-A991-0203966A09AD}" destId="{C7D07386-4E39-47D9-8826-09F4B4FAD309}" srcOrd="9" destOrd="0" presId="urn:microsoft.com/office/officeart/2005/8/layout/radial4"/>
    <dgm:cxn modelId="{5AFA93DB-46C0-4EF8-B431-D7E1C3898CE4}" type="presParOf" srcId="{67A8F2A1-E119-49BD-A991-0203966A09AD}" destId="{80E71FFF-E329-4A6D-A736-484868C1B855}" srcOrd="10" destOrd="0" presId="urn:microsoft.com/office/officeart/2005/8/layout/radial4"/>
    <dgm:cxn modelId="{BEF038A8-1E80-4A7D-9697-54ADF440C07C}" type="presParOf" srcId="{67A8F2A1-E119-49BD-A991-0203966A09AD}" destId="{42486E55-973A-41D0-8CE4-2F69A38CD83D}" srcOrd="11" destOrd="0" presId="urn:microsoft.com/office/officeart/2005/8/layout/radial4"/>
    <dgm:cxn modelId="{26837C53-25BF-470A-B3F0-E4FBA8572C88}" type="presParOf" srcId="{67A8F2A1-E119-49BD-A991-0203966A09AD}" destId="{6475B06A-1158-4F9C-AF54-0052D80B4CFF}"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699AA3-9D28-4590-B94C-94ABB3E4E926}">
      <dsp:nvSpPr>
        <dsp:cNvPr id="0" name=""/>
        <dsp:cNvSpPr/>
      </dsp:nvSpPr>
      <dsp:spPr>
        <a:xfrm>
          <a:off x="4696044" y="2758360"/>
          <a:ext cx="2257718" cy="2257718"/>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Innovation Efficiency Quality</a:t>
          </a:r>
        </a:p>
      </dsp:txBody>
      <dsp:txXfrm>
        <a:off x="5026679" y="3088995"/>
        <a:ext cx="1596448" cy="1596448"/>
      </dsp:txXfrm>
    </dsp:sp>
    <dsp:sp modelId="{3B7156B7-64E1-493C-986A-089E4BAF91CC}">
      <dsp:nvSpPr>
        <dsp:cNvPr id="0" name=""/>
        <dsp:cNvSpPr/>
      </dsp:nvSpPr>
      <dsp:spPr>
        <a:xfrm rot="10800000">
          <a:off x="2403381" y="3565494"/>
          <a:ext cx="2166565" cy="643449"/>
        </a:xfrm>
        <a:prstGeom prst="leftArrow">
          <a:avLst>
            <a:gd name="adj1" fmla="val 600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9CD729E-D79C-448F-A41D-2A84BB199786}">
      <dsp:nvSpPr>
        <dsp:cNvPr id="0" name=""/>
        <dsp:cNvSpPr/>
      </dsp:nvSpPr>
      <dsp:spPr>
        <a:xfrm>
          <a:off x="1613180" y="3255058"/>
          <a:ext cx="1580403" cy="126432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0" kern="1200" dirty="0"/>
            <a:t>Refine post-market surveillance based on new WHO system</a:t>
          </a:r>
        </a:p>
      </dsp:txBody>
      <dsp:txXfrm>
        <a:off x="1650211" y="3292089"/>
        <a:ext cx="1506341" cy="1190260"/>
      </dsp:txXfrm>
    </dsp:sp>
    <dsp:sp modelId="{0D2D65D0-BA7F-47E4-8D7D-FB2A9892F6B9}">
      <dsp:nvSpPr>
        <dsp:cNvPr id="0" name=""/>
        <dsp:cNvSpPr/>
      </dsp:nvSpPr>
      <dsp:spPr>
        <a:xfrm rot="12960000">
          <a:off x="2849945" y="2191112"/>
          <a:ext cx="2166565" cy="643449"/>
        </a:xfrm>
        <a:prstGeom prst="leftArrow">
          <a:avLst>
            <a:gd name="adj1" fmla="val 60000"/>
            <a:gd name="adj2" fmla="val 50000"/>
          </a:avLst>
        </a:prstGeom>
        <a:gradFill rotWithShape="0">
          <a:gsLst>
            <a:gs pos="0">
              <a:schemeClr val="accent3">
                <a:hueOff val="542120"/>
                <a:satOff val="20000"/>
                <a:lumOff val="-2941"/>
                <a:alphaOff val="0"/>
                <a:satMod val="103000"/>
                <a:lumMod val="102000"/>
                <a:tint val="94000"/>
              </a:schemeClr>
            </a:gs>
            <a:gs pos="50000">
              <a:schemeClr val="accent3">
                <a:hueOff val="542120"/>
                <a:satOff val="20000"/>
                <a:lumOff val="-2941"/>
                <a:alphaOff val="0"/>
                <a:satMod val="110000"/>
                <a:lumMod val="100000"/>
                <a:shade val="100000"/>
              </a:schemeClr>
            </a:gs>
            <a:gs pos="100000">
              <a:schemeClr val="accent3">
                <a:hueOff val="542120"/>
                <a:satOff val="20000"/>
                <a:lumOff val="-294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CC3D6CE-16A8-4FAE-93FE-913BF0DB212B}">
      <dsp:nvSpPr>
        <dsp:cNvPr id="0" name=""/>
        <dsp:cNvSpPr/>
      </dsp:nvSpPr>
      <dsp:spPr>
        <a:xfrm>
          <a:off x="2266632" y="1243938"/>
          <a:ext cx="1580403" cy="1264322"/>
        </a:xfrm>
        <a:prstGeom prst="roundRect">
          <a:avLst>
            <a:gd name="adj" fmla="val 10000"/>
          </a:avLst>
        </a:prstGeom>
        <a:gradFill rotWithShape="0">
          <a:gsLst>
            <a:gs pos="0">
              <a:schemeClr val="accent3">
                <a:hueOff val="542120"/>
                <a:satOff val="20000"/>
                <a:lumOff val="-2941"/>
                <a:alphaOff val="0"/>
                <a:satMod val="103000"/>
                <a:lumMod val="102000"/>
                <a:tint val="94000"/>
              </a:schemeClr>
            </a:gs>
            <a:gs pos="50000">
              <a:schemeClr val="accent3">
                <a:hueOff val="542120"/>
                <a:satOff val="20000"/>
                <a:lumOff val="-2941"/>
                <a:alphaOff val="0"/>
                <a:satMod val="110000"/>
                <a:lumMod val="100000"/>
                <a:shade val="100000"/>
              </a:schemeClr>
            </a:gs>
            <a:gs pos="100000">
              <a:schemeClr val="accent3">
                <a:hueOff val="542120"/>
                <a:satOff val="20000"/>
                <a:lumOff val="-294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0" kern="1200" dirty="0"/>
            <a:t>Align on data-sharing with partners and WHO</a:t>
          </a:r>
          <a:endParaRPr lang="en-US" sz="1600" b="0" kern="1200" dirty="0"/>
        </a:p>
      </dsp:txBody>
      <dsp:txXfrm>
        <a:off x="2303663" y="1280969"/>
        <a:ext cx="1506341" cy="1190260"/>
      </dsp:txXfrm>
    </dsp:sp>
    <dsp:sp modelId="{0E382C23-1283-47FF-BC5E-AB3B4A72B5B7}">
      <dsp:nvSpPr>
        <dsp:cNvPr id="0" name=""/>
        <dsp:cNvSpPr/>
      </dsp:nvSpPr>
      <dsp:spPr>
        <a:xfrm rot="15120000">
          <a:off x="4019065" y="1341697"/>
          <a:ext cx="2166565" cy="643449"/>
        </a:xfrm>
        <a:prstGeom prst="leftArrow">
          <a:avLst>
            <a:gd name="adj1" fmla="val 60000"/>
            <a:gd name="adj2" fmla="val 50000"/>
          </a:avLst>
        </a:prstGeom>
        <a:gradFill rotWithShape="0">
          <a:gsLst>
            <a:gs pos="0">
              <a:schemeClr val="accent3">
                <a:hueOff val="1084240"/>
                <a:satOff val="40000"/>
                <a:lumOff val="-5882"/>
                <a:alphaOff val="0"/>
                <a:satMod val="103000"/>
                <a:lumMod val="102000"/>
                <a:tint val="94000"/>
              </a:schemeClr>
            </a:gs>
            <a:gs pos="50000">
              <a:schemeClr val="accent3">
                <a:hueOff val="1084240"/>
                <a:satOff val="40000"/>
                <a:lumOff val="-5882"/>
                <a:alphaOff val="0"/>
                <a:satMod val="110000"/>
                <a:lumMod val="100000"/>
                <a:shade val="100000"/>
              </a:schemeClr>
            </a:gs>
            <a:gs pos="100000">
              <a:schemeClr val="accent3">
                <a:hueOff val="1084240"/>
                <a:satOff val="40000"/>
                <a:lumOff val="-588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F5F0C42-B34F-41AA-9E34-F74A974EC986}">
      <dsp:nvSpPr>
        <dsp:cNvPr id="0" name=""/>
        <dsp:cNvSpPr/>
      </dsp:nvSpPr>
      <dsp:spPr>
        <a:xfrm>
          <a:off x="3977393" y="997"/>
          <a:ext cx="1580403" cy="1264322"/>
        </a:xfrm>
        <a:prstGeom prst="roundRect">
          <a:avLst>
            <a:gd name="adj" fmla="val 10000"/>
          </a:avLst>
        </a:prstGeom>
        <a:gradFill rotWithShape="0">
          <a:gsLst>
            <a:gs pos="0">
              <a:schemeClr val="accent3">
                <a:hueOff val="1084240"/>
                <a:satOff val="40000"/>
                <a:lumOff val="-5882"/>
                <a:alphaOff val="0"/>
                <a:satMod val="103000"/>
                <a:lumMod val="102000"/>
                <a:tint val="94000"/>
              </a:schemeClr>
            </a:gs>
            <a:gs pos="50000">
              <a:schemeClr val="accent3">
                <a:hueOff val="1084240"/>
                <a:satOff val="40000"/>
                <a:lumOff val="-5882"/>
                <a:alphaOff val="0"/>
                <a:satMod val="110000"/>
                <a:lumMod val="100000"/>
                <a:shade val="100000"/>
              </a:schemeClr>
            </a:gs>
            <a:gs pos="100000">
              <a:schemeClr val="accent3">
                <a:hueOff val="1084240"/>
                <a:satOff val="40000"/>
                <a:lumOff val="-588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0" kern="1200" dirty="0"/>
            <a:t>Finalise recommendation on naked/packaged net guidance</a:t>
          </a:r>
          <a:endParaRPr lang="en-US" sz="1600" b="0" kern="1200" dirty="0"/>
        </a:p>
      </dsp:txBody>
      <dsp:txXfrm>
        <a:off x="4014424" y="38028"/>
        <a:ext cx="1506341" cy="1190260"/>
      </dsp:txXfrm>
    </dsp:sp>
    <dsp:sp modelId="{F3B1BF55-1F5F-459D-986A-75B8A47C0B51}">
      <dsp:nvSpPr>
        <dsp:cNvPr id="0" name=""/>
        <dsp:cNvSpPr/>
      </dsp:nvSpPr>
      <dsp:spPr>
        <a:xfrm rot="17280000">
          <a:off x="5464176" y="1341697"/>
          <a:ext cx="2166565" cy="643449"/>
        </a:xfrm>
        <a:prstGeom prst="leftArrow">
          <a:avLst>
            <a:gd name="adj1" fmla="val 60000"/>
            <a:gd name="adj2" fmla="val 50000"/>
          </a:avLst>
        </a:prstGeom>
        <a:gradFill rotWithShape="0">
          <a:gsLst>
            <a:gs pos="0">
              <a:schemeClr val="accent3">
                <a:hueOff val="1626359"/>
                <a:satOff val="60000"/>
                <a:lumOff val="-8824"/>
                <a:alphaOff val="0"/>
                <a:satMod val="103000"/>
                <a:lumMod val="102000"/>
                <a:tint val="94000"/>
              </a:schemeClr>
            </a:gs>
            <a:gs pos="50000">
              <a:schemeClr val="accent3">
                <a:hueOff val="1626359"/>
                <a:satOff val="60000"/>
                <a:lumOff val="-8824"/>
                <a:alphaOff val="0"/>
                <a:satMod val="110000"/>
                <a:lumMod val="100000"/>
                <a:shade val="100000"/>
              </a:schemeClr>
            </a:gs>
            <a:gs pos="100000">
              <a:schemeClr val="accent3">
                <a:hueOff val="1626359"/>
                <a:satOff val="60000"/>
                <a:lumOff val="-8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2C1D1C3-E7FD-400E-8CD4-64BD173FB27D}">
      <dsp:nvSpPr>
        <dsp:cNvPr id="0" name=""/>
        <dsp:cNvSpPr/>
      </dsp:nvSpPr>
      <dsp:spPr>
        <a:xfrm>
          <a:off x="6092010" y="997"/>
          <a:ext cx="1580403" cy="1264322"/>
        </a:xfrm>
        <a:prstGeom prst="roundRect">
          <a:avLst>
            <a:gd name="adj" fmla="val 10000"/>
          </a:avLst>
        </a:prstGeom>
        <a:gradFill rotWithShape="0">
          <a:gsLst>
            <a:gs pos="0">
              <a:schemeClr val="accent3">
                <a:hueOff val="1626359"/>
                <a:satOff val="60000"/>
                <a:lumOff val="-8824"/>
                <a:alphaOff val="0"/>
                <a:satMod val="103000"/>
                <a:lumMod val="102000"/>
                <a:tint val="94000"/>
              </a:schemeClr>
            </a:gs>
            <a:gs pos="50000">
              <a:schemeClr val="accent3">
                <a:hueOff val="1626359"/>
                <a:satOff val="60000"/>
                <a:lumOff val="-8824"/>
                <a:alphaOff val="0"/>
                <a:satMod val="110000"/>
                <a:lumMod val="100000"/>
                <a:shade val="100000"/>
              </a:schemeClr>
            </a:gs>
            <a:gs pos="100000">
              <a:schemeClr val="accent3">
                <a:hueOff val="1626359"/>
                <a:satOff val="60000"/>
                <a:lumOff val="-8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0" kern="1200" dirty="0"/>
            <a:t>Align with WHO around QA/QC model</a:t>
          </a:r>
          <a:endParaRPr lang="en-US" sz="1600" b="0" kern="1200" dirty="0"/>
        </a:p>
      </dsp:txBody>
      <dsp:txXfrm>
        <a:off x="6129041" y="38028"/>
        <a:ext cx="1506341" cy="1190260"/>
      </dsp:txXfrm>
    </dsp:sp>
    <dsp:sp modelId="{C7D07386-4E39-47D9-8826-09F4B4FAD309}">
      <dsp:nvSpPr>
        <dsp:cNvPr id="0" name=""/>
        <dsp:cNvSpPr/>
      </dsp:nvSpPr>
      <dsp:spPr>
        <a:xfrm rot="19440000">
          <a:off x="6633295" y="2191112"/>
          <a:ext cx="2166565" cy="643449"/>
        </a:xfrm>
        <a:prstGeom prst="leftArrow">
          <a:avLst>
            <a:gd name="adj1" fmla="val 60000"/>
            <a:gd name="adj2" fmla="val 50000"/>
          </a:avLst>
        </a:prstGeom>
        <a:gradFill rotWithShape="0">
          <a:gsLst>
            <a:gs pos="0">
              <a:schemeClr val="accent3">
                <a:hueOff val="2168479"/>
                <a:satOff val="80000"/>
                <a:lumOff val="-11765"/>
                <a:alphaOff val="0"/>
                <a:satMod val="103000"/>
                <a:lumMod val="102000"/>
                <a:tint val="94000"/>
              </a:schemeClr>
            </a:gs>
            <a:gs pos="50000">
              <a:schemeClr val="accent3">
                <a:hueOff val="2168479"/>
                <a:satOff val="80000"/>
                <a:lumOff val="-11765"/>
                <a:alphaOff val="0"/>
                <a:satMod val="110000"/>
                <a:lumMod val="100000"/>
                <a:shade val="100000"/>
              </a:schemeClr>
            </a:gs>
            <a:gs pos="100000">
              <a:schemeClr val="accent3">
                <a:hueOff val="2168479"/>
                <a:satOff val="80000"/>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0E71FFF-E329-4A6D-A736-484868C1B855}">
      <dsp:nvSpPr>
        <dsp:cNvPr id="0" name=""/>
        <dsp:cNvSpPr/>
      </dsp:nvSpPr>
      <dsp:spPr>
        <a:xfrm>
          <a:off x="7802770" y="1243938"/>
          <a:ext cx="1580403" cy="1264322"/>
        </a:xfrm>
        <a:prstGeom prst="roundRect">
          <a:avLst>
            <a:gd name="adj" fmla="val 10000"/>
          </a:avLst>
        </a:prstGeom>
        <a:gradFill rotWithShape="0">
          <a:gsLst>
            <a:gs pos="0">
              <a:schemeClr val="accent3">
                <a:hueOff val="2168479"/>
                <a:satOff val="80000"/>
                <a:lumOff val="-11765"/>
                <a:alphaOff val="0"/>
                <a:satMod val="103000"/>
                <a:lumMod val="102000"/>
                <a:tint val="94000"/>
              </a:schemeClr>
            </a:gs>
            <a:gs pos="50000">
              <a:schemeClr val="accent3">
                <a:hueOff val="2168479"/>
                <a:satOff val="80000"/>
                <a:lumOff val="-11765"/>
                <a:alphaOff val="0"/>
                <a:satMod val="110000"/>
                <a:lumMod val="100000"/>
                <a:shade val="100000"/>
              </a:schemeClr>
            </a:gs>
            <a:gs pos="100000">
              <a:schemeClr val="accent3">
                <a:hueOff val="2168479"/>
                <a:satOff val="80000"/>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0" kern="1200" dirty="0"/>
            <a:t>Support efforts to address test-paper shortage</a:t>
          </a:r>
          <a:endParaRPr lang="en-US" sz="1600" b="0" kern="1200" dirty="0"/>
        </a:p>
      </dsp:txBody>
      <dsp:txXfrm>
        <a:off x="7839801" y="1280969"/>
        <a:ext cx="1506341" cy="1190260"/>
      </dsp:txXfrm>
    </dsp:sp>
    <dsp:sp modelId="{42486E55-973A-41D0-8CE4-2F69A38CD83D}">
      <dsp:nvSpPr>
        <dsp:cNvPr id="0" name=""/>
        <dsp:cNvSpPr/>
      </dsp:nvSpPr>
      <dsp:spPr>
        <a:xfrm>
          <a:off x="7079859" y="3565494"/>
          <a:ext cx="2166565" cy="643449"/>
        </a:xfrm>
        <a:prstGeom prst="leftArrow">
          <a:avLst>
            <a:gd name="adj1" fmla="val 60000"/>
            <a:gd name="adj2" fmla="val 5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475B06A-1158-4F9C-AF54-0052D80B4CFF}">
      <dsp:nvSpPr>
        <dsp:cNvPr id="0" name=""/>
        <dsp:cNvSpPr/>
      </dsp:nvSpPr>
      <dsp:spPr>
        <a:xfrm>
          <a:off x="8456223" y="3255058"/>
          <a:ext cx="1580403" cy="1264322"/>
        </a:xfrm>
        <a:prstGeom prst="roundRect">
          <a:avLst>
            <a:gd name="adj" fmla="val 1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GB" sz="1600" b="0" kern="1200" dirty="0"/>
            <a:t>Consolidate partner IRM needs for discussion with WHO</a:t>
          </a:r>
          <a:endParaRPr lang="en-US" sz="1600" b="0" kern="1200" dirty="0"/>
        </a:p>
      </dsp:txBody>
      <dsp:txXfrm>
        <a:off x="8493254" y="3292089"/>
        <a:ext cx="1506341" cy="11902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50CE474-92FD-4547-886C-573C9F58D596}" type="datetimeFigureOut">
              <a:rPr lang="en-GB" smtClean="0"/>
              <a:t>20/06/2017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1D85016-010B-433D-9F91-88A4A7CD9274}" type="slidenum">
              <a:rPr lang="en-GB" smtClean="0"/>
              <a:t>‹#›</a:t>
            </a:fld>
            <a:endParaRPr lang="en-GB"/>
          </a:p>
        </p:txBody>
      </p:sp>
    </p:spTree>
    <p:extLst>
      <p:ext uri="{BB962C8B-B14F-4D97-AF65-F5344CB8AC3E}">
        <p14:creationId xmlns:p14="http://schemas.microsoft.com/office/powerpoint/2010/main" val="183359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F539E4-4DB4-4B3A-A936-0E725F41BCD1}" type="datetime1">
              <a:rPr lang="en-GB" smtClean="0"/>
              <a:t>20/06/2017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105972978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5E4C58-0E8C-44EF-88F5-6C35421CCC5A}" type="datetime1">
              <a:rPr lang="en-GB" smtClean="0"/>
              <a:t>20/06/2017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273036893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D7BE1D-DDE0-4F1D-A11E-3971D0E3EC6D}" type="datetime1">
              <a:rPr lang="en-GB" smtClean="0"/>
              <a:t>20/06/2017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24929216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0EDD77E-E2EC-433A-94FB-4FD71CA6F46E}" type="datetime1">
              <a:rPr lang="en-GB" smtClean="0"/>
              <a:t>20/06/2017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339238317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1117C0-1004-4841-975C-0C26275A125A}" type="datetime1">
              <a:rPr lang="en-GB" smtClean="0"/>
              <a:t>20/06/2017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151618715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6ED5E17-C72E-462A-B297-14EC714FFDFD}" type="datetime1">
              <a:rPr lang="en-GB" smtClean="0"/>
              <a:t>20/06/2017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13250479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12214E-DF3C-413F-AD63-FEE156E9FD13}" type="datetime1">
              <a:rPr lang="en-GB" smtClean="0"/>
              <a:t>20/06/2017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321009216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98F940-1AB3-49C1-B769-9456F0A107A3}" type="datetime1">
              <a:rPr lang="en-GB" smtClean="0"/>
              <a:t>20/06/2017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2333456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91F97-E4AB-4C5A-BA6A-8D82C028B278}" type="datetime1">
              <a:rPr lang="en-GB" smtClean="0"/>
              <a:t>20/06/2017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322542986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B5E95E-4619-4E6B-8A2C-FAC2E1CE07E7}" type="datetime1">
              <a:rPr lang="en-GB" smtClean="0"/>
              <a:t>20/06/2017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230952527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CDA45-762A-46DA-9E1F-0134BE4E90D1}" type="datetime1">
              <a:rPr lang="en-GB" smtClean="0"/>
              <a:t>20/06/2017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6D3D59-A131-4A4A-AC5D-E323D8F1F823}" type="slidenum">
              <a:rPr lang="en-GB" smtClean="0"/>
              <a:t>‹#›</a:t>
            </a:fld>
            <a:endParaRPr lang="en-GB"/>
          </a:p>
        </p:txBody>
      </p:sp>
    </p:spTree>
    <p:extLst>
      <p:ext uri="{BB962C8B-B14F-4D97-AF65-F5344CB8AC3E}">
        <p14:creationId xmlns:p14="http://schemas.microsoft.com/office/powerpoint/2010/main" val="63598148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1D7DC-1573-4325-9244-9C210D171FA7}" type="datetime1">
              <a:rPr lang="en-GB" smtClean="0"/>
              <a:t>20/06/2017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D3D59-A131-4A4A-AC5D-E323D8F1F823}" type="slidenum">
              <a:rPr lang="en-GB" smtClean="0"/>
              <a:t>‹#›</a:t>
            </a:fld>
            <a:endParaRPr lang="en-GB"/>
          </a:p>
        </p:txBody>
      </p:sp>
    </p:spTree>
    <p:extLst>
      <p:ext uri="{BB962C8B-B14F-4D97-AF65-F5344CB8AC3E}">
        <p14:creationId xmlns:p14="http://schemas.microsoft.com/office/powerpoint/2010/main" val="656399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921368"/>
            <a:ext cx="9144000" cy="1336431"/>
          </a:xfrm>
        </p:spPr>
        <p:txBody>
          <a:bodyPr/>
          <a:lstStyle/>
          <a:p>
            <a:r>
              <a:rPr lang="en-GB" dirty="0">
                <a:solidFill>
                  <a:schemeClr val="accent5">
                    <a:lumMod val="50000"/>
                  </a:schemeClr>
                </a:solidFill>
              </a:rPr>
              <a:t>Friday 23</a:t>
            </a:r>
            <a:r>
              <a:rPr lang="en-GB" baseline="30000" dirty="0">
                <a:solidFill>
                  <a:schemeClr val="accent5">
                    <a:lumMod val="50000"/>
                  </a:schemeClr>
                </a:solidFill>
              </a:rPr>
              <a:t>rd</a:t>
            </a:r>
            <a:r>
              <a:rPr lang="en-GB" dirty="0">
                <a:solidFill>
                  <a:schemeClr val="accent5">
                    <a:lumMod val="50000"/>
                  </a:schemeClr>
                </a:solidFill>
              </a:rPr>
              <a:t> June, I2I Convening, Hotel </a:t>
            </a:r>
            <a:r>
              <a:rPr lang="en-GB" dirty="0" err="1">
                <a:solidFill>
                  <a:schemeClr val="accent5">
                    <a:lumMod val="50000"/>
                  </a:schemeClr>
                </a:solidFill>
              </a:rPr>
              <a:t>Kempinski</a:t>
            </a:r>
            <a:r>
              <a:rPr lang="en-GB" dirty="0">
                <a:solidFill>
                  <a:schemeClr val="accent5">
                    <a:lumMod val="50000"/>
                  </a:schemeClr>
                </a:solidFill>
              </a:rPr>
              <a:t>, Geneva</a:t>
            </a:r>
          </a:p>
          <a:p>
            <a:endParaRPr lang="en-GB" dirty="0">
              <a:solidFill>
                <a:schemeClr val="accent5">
                  <a:lumMod val="50000"/>
                </a:schemeClr>
              </a:solidFill>
            </a:endParaRPr>
          </a:p>
          <a:p>
            <a:r>
              <a:rPr lang="en-GB" dirty="0">
                <a:solidFill>
                  <a:schemeClr val="accent5">
                    <a:lumMod val="50000"/>
                  </a:schemeClr>
                </a:solidFill>
              </a:rPr>
              <a:t>Lisa Hare, USAID</a:t>
            </a:r>
          </a:p>
        </p:txBody>
      </p:sp>
      <p:pic>
        <p:nvPicPr>
          <p:cNvPr id="4" name="Picture 3"/>
          <p:cNvPicPr>
            <a:picLocks noChangeAspect="1"/>
          </p:cNvPicPr>
          <p:nvPr/>
        </p:nvPicPr>
        <p:blipFill>
          <a:blip r:embed="rId2"/>
          <a:stretch>
            <a:fillRect/>
          </a:stretch>
        </p:blipFill>
        <p:spPr>
          <a:xfrm>
            <a:off x="4739250" y="295886"/>
            <a:ext cx="2713499" cy="2373539"/>
          </a:xfrm>
          <a:prstGeom prst="rect">
            <a:avLst/>
          </a:prstGeom>
        </p:spPr>
      </p:pic>
      <p:sp>
        <p:nvSpPr>
          <p:cNvPr id="7" name="Title 1"/>
          <p:cNvSpPr>
            <a:spLocks noGrp="1"/>
          </p:cNvSpPr>
          <p:nvPr>
            <p:ph type="ctrTitle"/>
          </p:nvPr>
        </p:nvSpPr>
        <p:spPr>
          <a:xfrm>
            <a:off x="1524000" y="2989780"/>
            <a:ext cx="9144000" cy="836706"/>
          </a:xfrm>
        </p:spPr>
        <p:txBody>
          <a:bodyPr>
            <a:normAutofit/>
          </a:bodyPr>
          <a:lstStyle/>
          <a:p>
            <a:r>
              <a:rPr lang="en-GB" sz="4000" b="1" dirty="0" err="1">
                <a:solidFill>
                  <a:schemeClr val="accent5">
                    <a:lumMod val="50000"/>
                  </a:schemeClr>
                </a:solidFill>
              </a:rPr>
              <a:t>Workstream</a:t>
            </a:r>
            <a:r>
              <a:rPr lang="en-GB" sz="4000" b="1" dirty="0">
                <a:solidFill>
                  <a:schemeClr val="accent5">
                    <a:lumMod val="50000"/>
                  </a:schemeClr>
                </a:solidFill>
              </a:rPr>
              <a:t> Update: Procurement</a:t>
            </a:r>
          </a:p>
        </p:txBody>
      </p:sp>
    </p:spTree>
    <p:extLst>
      <p:ext uri="{BB962C8B-B14F-4D97-AF65-F5344CB8AC3E}">
        <p14:creationId xmlns:p14="http://schemas.microsoft.com/office/powerpoint/2010/main" val="3961476279"/>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365126"/>
            <a:ext cx="10473537" cy="974145"/>
          </a:xfrm>
        </p:spPr>
        <p:txBody>
          <a:bodyPr>
            <a:normAutofit fontScale="90000"/>
          </a:bodyPr>
          <a:lstStyle/>
          <a:p>
            <a:r>
              <a:rPr lang="en-GB" b="1" dirty="0">
                <a:solidFill>
                  <a:schemeClr val="accent5">
                    <a:lumMod val="50000"/>
                  </a:schemeClr>
                </a:solidFill>
              </a:rPr>
              <a:t>Procurement Workstream View on New WHO System</a:t>
            </a:r>
          </a:p>
        </p:txBody>
      </p:sp>
      <p:sp>
        <p:nvSpPr>
          <p:cNvPr id="3" name="Content Placeholder 2"/>
          <p:cNvSpPr>
            <a:spLocks noGrp="1"/>
          </p:cNvSpPr>
          <p:nvPr>
            <p:ph idx="1"/>
          </p:nvPr>
        </p:nvSpPr>
        <p:spPr>
          <a:xfrm>
            <a:off x="272561" y="1556292"/>
            <a:ext cx="11649807" cy="4800056"/>
          </a:xfrm>
        </p:spPr>
        <p:txBody>
          <a:bodyPr/>
          <a:lstStyle/>
          <a:p>
            <a:r>
              <a:rPr lang="en-GB" sz="2000" i="1" dirty="0">
                <a:solidFill>
                  <a:schemeClr val="accent5">
                    <a:lumMod val="50000"/>
                  </a:schemeClr>
                </a:solidFill>
              </a:rPr>
              <a:t>To be finalised on afternoon of convening Day One in </a:t>
            </a:r>
            <a:r>
              <a:rPr lang="en-GB" sz="2000" i="1" dirty="0" err="1">
                <a:solidFill>
                  <a:schemeClr val="accent5">
                    <a:lumMod val="50000"/>
                  </a:schemeClr>
                </a:solidFill>
              </a:rPr>
              <a:t>workstream</a:t>
            </a:r>
            <a:r>
              <a:rPr lang="en-GB" sz="2000" i="1" dirty="0">
                <a:solidFill>
                  <a:schemeClr val="accent5">
                    <a:lumMod val="50000"/>
                  </a:schemeClr>
                </a:solidFill>
              </a:rPr>
              <a:t> breakouts, but suggested topics are:</a:t>
            </a:r>
          </a:p>
          <a:p>
            <a:pPr marL="0" indent="0">
              <a:buNone/>
            </a:pPr>
            <a:endParaRPr lang="en-GB" sz="2000" i="1" dirty="0">
              <a:solidFill>
                <a:schemeClr val="accent5">
                  <a:lumMod val="50000"/>
                </a:schemeClr>
              </a:solidFill>
            </a:endParaRPr>
          </a:p>
          <a:p>
            <a:pPr marL="457200" lvl="1" indent="0">
              <a:buNone/>
            </a:pPr>
            <a:endParaRPr lang="en-GB" dirty="0">
              <a:solidFill>
                <a:schemeClr val="accent5">
                  <a:lumMod val="50000"/>
                </a:schemeClr>
              </a:solidFill>
            </a:endParaRPr>
          </a:p>
          <a:p>
            <a:pPr marL="914400" lvl="2" indent="0">
              <a:buNone/>
            </a:pPr>
            <a:endParaRPr lang="en-GB" dirty="0">
              <a:solidFill>
                <a:schemeClr val="accent5">
                  <a:lumMod val="50000"/>
                </a:schemeClr>
              </a:solidFill>
            </a:endParaRPr>
          </a:p>
          <a:p>
            <a:pPr marL="914400" lvl="2" indent="0">
              <a:buNone/>
            </a:pPr>
            <a:endParaRPr lang="en-GB" dirty="0">
              <a:solidFill>
                <a:schemeClr val="accent5">
                  <a:lumMod val="50000"/>
                </a:schemeClr>
              </a:solidFill>
            </a:endParaRPr>
          </a:p>
          <a:p>
            <a:pPr marL="914400" lvl="2" indent="0">
              <a:buNone/>
            </a:pPr>
            <a:endParaRPr lang="en-GB" dirty="0">
              <a:solidFill>
                <a:schemeClr val="accent5">
                  <a:lumMod val="50000"/>
                </a:schemeClr>
              </a:solidFill>
            </a:endParaRPr>
          </a:p>
          <a:p>
            <a:pPr marL="0" indent="0">
              <a:buNone/>
            </a:pPr>
            <a:endParaRPr lang="en-GB" i="1" dirty="0">
              <a:solidFill>
                <a:schemeClr val="accent5">
                  <a:lumMod val="50000"/>
                </a:schemeClr>
              </a:solidFill>
            </a:endParaRPr>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fld id="{E06D3D59-A131-4A4A-AC5D-E323D8F1F823}" type="slidenum">
              <a:rPr lang="en-GB" smtClean="0"/>
              <a:t>10</a:t>
            </a:fld>
            <a:endParaRPr lang="en-GB"/>
          </a:p>
        </p:txBody>
      </p:sp>
      <p:sp>
        <p:nvSpPr>
          <p:cNvPr id="5" name="Footer Placeholder 4"/>
          <p:cNvSpPr>
            <a:spLocks noGrp="1"/>
          </p:cNvSpPr>
          <p:nvPr>
            <p:ph type="ftr" sz="quarter" idx="11"/>
          </p:nvPr>
        </p:nvSpPr>
        <p:spPr/>
        <p:txBody>
          <a:bodyPr/>
          <a:lstStyle/>
          <a:p>
            <a:endParaRPr lang="en-GB" dirty="0"/>
          </a:p>
        </p:txBody>
      </p:sp>
      <p:sp>
        <p:nvSpPr>
          <p:cNvPr id="8" name="Oval 7"/>
          <p:cNvSpPr/>
          <p:nvPr/>
        </p:nvSpPr>
        <p:spPr>
          <a:xfrm>
            <a:off x="3895538" y="3047389"/>
            <a:ext cx="4513068" cy="1890445"/>
          </a:xfrm>
          <a:prstGeom prst="ellipse">
            <a:avLst/>
          </a:prstGeom>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000" b="1" dirty="0">
                <a:solidFill>
                  <a:schemeClr val="accent5">
                    <a:lumMod val="50000"/>
                  </a:schemeClr>
                </a:solidFill>
              </a:rPr>
              <a:t>Constructive Response of the </a:t>
            </a:r>
            <a:r>
              <a:rPr lang="en-GB" sz="2000" b="1" dirty="0" err="1">
                <a:solidFill>
                  <a:schemeClr val="accent5">
                    <a:lumMod val="50000"/>
                  </a:schemeClr>
                </a:solidFill>
              </a:rPr>
              <a:t>workstream</a:t>
            </a:r>
            <a:r>
              <a:rPr lang="en-GB" sz="2000" b="1" dirty="0">
                <a:solidFill>
                  <a:schemeClr val="accent5">
                    <a:lumMod val="50000"/>
                  </a:schemeClr>
                </a:solidFill>
              </a:rPr>
              <a:t> to the new WHO process</a:t>
            </a:r>
          </a:p>
        </p:txBody>
      </p:sp>
      <p:sp>
        <p:nvSpPr>
          <p:cNvPr id="19" name="Oval 18"/>
          <p:cNvSpPr/>
          <p:nvPr/>
        </p:nvSpPr>
        <p:spPr>
          <a:xfrm>
            <a:off x="498020" y="4872793"/>
            <a:ext cx="3328530" cy="1178101"/>
          </a:xfrm>
          <a:prstGeom prst="ellipse">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solidFill>
                  <a:schemeClr val="accent5">
                    <a:lumMod val="50000"/>
                  </a:schemeClr>
                </a:solidFill>
              </a:rPr>
              <a:t>What can your </a:t>
            </a:r>
            <a:r>
              <a:rPr lang="en-GB" dirty="0" err="1">
                <a:solidFill>
                  <a:schemeClr val="accent5">
                    <a:lumMod val="50000"/>
                  </a:schemeClr>
                </a:solidFill>
              </a:rPr>
              <a:t>workstream</a:t>
            </a:r>
            <a:r>
              <a:rPr lang="en-GB" dirty="0">
                <a:solidFill>
                  <a:schemeClr val="accent5">
                    <a:lumMod val="50000"/>
                  </a:schemeClr>
                </a:solidFill>
              </a:rPr>
              <a:t> do to help harmonise regulatory requirements?</a:t>
            </a:r>
          </a:p>
        </p:txBody>
      </p:sp>
      <p:sp>
        <p:nvSpPr>
          <p:cNvPr id="21" name="Oval 20"/>
          <p:cNvSpPr/>
          <p:nvPr/>
        </p:nvSpPr>
        <p:spPr>
          <a:xfrm>
            <a:off x="419785" y="2036441"/>
            <a:ext cx="3328530" cy="1178101"/>
          </a:xfrm>
          <a:prstGeom prst="ellipse">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solidFill>
                  <a:schemeClr val="accent5">
                    <a:lumMod val="50000"/>
                  </a:schemeClr>
                </a:solidFill>
              </a:rPr>
              <a:t>Which elements are welcomed?</a:t>
            </a:r>
          </a:p>
        </p:txBody>
      </p:sp>
      <p:sp>
        <p:nvSpPr>
          <p:cNvPr id="22" name="Oval 21"/>
          <p:cNvSpPr/>
          <p:nvPr/>
        </p:nvSpPr>
        <p:spPr>
          <a:xfrm>
            <a:off x="8501222" y="4872792"/>
            <a:ext cx="3328530" cy="1178101"/>
          </a:xfrm>
          <a:prstGeom prst="ellipse">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solidFill>
                  <a:schemeClr val="accent5">
                    <a:lumMod val="50000"/>
                  </a:schemeClr>
                </a:solidFill>
              </a:rPr>
              <a:t>Practical next steps required</a:t>
            </a:r>
          </a:p>
        </p:txBody>
      </p:sp>
      <p:sp>
        <p:nvSpPr>
          <p:cNvPr id="23" name="Oval 22"/>
          <p:cNvSpPr/>
          <p:nvPr/>
        </p:nvSpPr>
        <p:spPr>
          <a:xfrm>
            <a:off x="8555829" y="2119775"/>
            <a:ext cx="3328530" cy="1280971"/>
          </a:xfrm>
          <a:prstGeom prst="ellipse">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solidFill>
                  <a:schemeClr val="accent5">
                    <a:lumMod val="50000"/>
                  </a:schemeClr>
                </a:solidFill>
              </a:rPr>
              <a:t>What questions still remain from the </a:t>
            </a:r>
            <a:r>
              <a:rPr lang="en-GB" dirty="0" err="1">
                <a:solidFill>
                  <a:schemeClr val="accent5">
                    <a:lumMod val="50000"/>
                  </a:schemeClr>
                </a:solidFill>
              </a:rPr>
              <a:t>workstream’s</a:t>
            </a:r>
            <a:r>
              <a:rPr lang="en-GB" dirty="0">
                <a:solidFill>
                  <a:schemeClr val="accent5">
                    <a:lumMod val="50000"/>
                  </a:schemeClr>
                </a:solidFill>
              </a:rPr>
              <a:t> perspective?</a:t>
            </a:r>
          </a:p>
        </p:txBody>
      </p:sp>
      <p:cxnSp>
        <p:nvCxnSpPr>
          <p:cNvPr id="25" name="Straight Connector 24"/>
          <p:cNvCxnSpPr>
            <a:stCxn id="21" idx="6"/>
          </p:cNvCxnSpPr>
          <p:nvPr/>
        </p:nvCxnSpPr>
        <p:spPr>
          <a:xfrm>
            <a:off x="3748315" y="2625492"/>
            <a:ext cx="1059991" cy="589050"/>
          </a:xfrm>
          <a:prstGeom prst="line">
            <a:avLst/>
          </a:prstGeom>
          <a:ln w="19050">
            <a:solidFill>
              <a:schemeClr val="accent5">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380539" y="4821477"/>
            <a:ext cx="1128979" cy="631573"/>
          </a:xfrm>
          <a:prstGeom prst="line">
            <a:avLst/>
          </a:prstGeom>
          <a:ln w="19050">
            <a:solidFill>
              <a:schemeClr val="accent5">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371292" y="2727168"/>
            <a:ext cx="1184537" cy="479297"/>
          </a:xfrm>
          <a:prstGeom prst="line">
            <a:avLst/>
          </a:prstGeom>
          <a:ln w="19050">
            <a:solidFill>
              <a:schemeClr val="accent5">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3826550" y="4821477"/>
            <a:ext cx="1134156" cy="633395"/>
          </a:xfrm>
          <a:prstGeom prst="line">
            <a:avLst/>
          </a:prstGeom>
          <a:ln w="19050">
            <a:solidFill>
              <a:schemeClr val="accent5">
                <a:lumMod val="50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989701"/>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365126"/>
            <a:ext cx="11649807" cy="974145"/>
          </a:xfrm>
        </p:spPr>
        <p:txBody>
          <a:bodyPr/>
          <a:lstStyle/>
          <a:p>
            <a:r>
              <a:rPr lang="en-GB" b="1" dirty="0">
                <a:solidFill>
                  <a:schemeClr val="accent5">
                    <a:lumMod val="50000"/>
                  </a:schemeClr>
                </a:solidFill>
              </a:rPr>
              <a:t>Procurement Workstream: Future Priorities</a:t>
            </a:r>
          </a:p>
        </p:txBody>
      </p:sp>
      <p:sp>
        <p:nvSpPr>
          <p:cNvPr id="3" name="Content Placeholder 2"/>
          <p:cNvSpPr>
            <a:spLocks noGrp="1"/>
          </p:cNvSpPr>
          <p:nvPr>
            <p:ph idx="1"/>
          </p:nvPr>
        </p:nvSpPr>
        <p:spPr>
          <a:xfrm>
            <a:off x="272561" y="1339270"/>
            <a:ext cx="11649807" cy="5025870"/>
          </a:xfrm>
        </p:spPr>
        <p:txBody>
          <a:bodyPr/>
          <a:lstStyle/>
          <a:p>
            <a:pPr lvl="1"/>
            <a:endParaRPr lang="en-GB" i="1" dirty="0">
              <a:solidFill>
                <a:schemeClr val="accent5">
                  <a:lumMod val="50000"/>
                </a:schemeClr>
              </a:solidFill>
            </a:endParaRPr>
          </a:p>
          <a:p>
            <a:pPr marL="0" indent="0">
              <a:buNone/>
            </a:pPr>
            <a:endParaRPr lang="en-GB" dirty="0">
              <a:solidFill>
                <a:schemeClr val="accent5">
                  <a:lumMod val="50000"/>
                </a:schemeClr>
              </a:solidFill>
            </a:endParaRPr>
          </a:p>
          <a:p>
            <a:pPr marL="0" indent="0">
              <a:buNone/>
            </a:pPr>
            <a:endParaRPr lang="en-GB" dirty="0">
              <a:solidFill>
                <a:schemeClr val="accent5">
                  <a:lumMod val="50000"/>
                </a:schemeClr>
              </a:solidFill>
            </a:endParaRPr>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fld id="{E06D3D59-A131-4A4A-AC5D-E323D8F1F823}" type="slidenum">
              <a:rPr lang="en-GB" smtClean="0"/>
              <a:t>11</a:t>
            </a:fld>
            <a:endParaRPr lang="en-GB"/>
          </a:p>
        </p:txBody>
      </p:sp>
      <p:sp>
        <p:nvSpPr>
          <p:cNvPr id="5" name="Footer Placeholder 4"/>
          <p:cNvSpPr>
            <a:spLocks noGrp="1"/>
          </p:cNvSpPr>
          <p:nvPr>
            <p:ph type="ftr" sz="quarter" idx="11"/>
          </p:nvPr>
        </p:nvSpPr>
        <p:spPr/>
        <p:txBody>
          <a:bodyPr/>
          <a:lstStyle/>
          <a:p>
            <a:endParaRPr lang="en-GB"/>
          </a:p>
        </p:txBody>
      </p:sp>
      <p:graphicFrame>
        <p:nvGraphicFramePr>
          <p:cNvPr id="11" name="Diagram 10"/>
          <p:cNvGraphicFramePr/>
          <p:nvPr>
            <p:extLst>
              <p:ext uri="{D42A27DB-BD31-4B8C-83A1-F6EECF244321}">
                <p14:modId xmlns:p14="http://schemas.microsoft.com/office/powerpoint/2010/main" val="2036264009"/>
              </p:ext>
            </p:extLst>
          </p:nvPr>
        </p:nvGraphicFramePr>
        <p:xfrm>
          <a:off x="272561" y="1348063"/>
          <a:ext cx="11649807" cy="5017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361508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561" y="1556292"/>
            <a:ext cx="11649807" cy="4808847"/>
          </a:xfrm>
        </p:spPr>
        <p:txBody>
          <a:bodyPr/>
          <a:lstStyle/>
          <a:p>
            <a:pPr marL="0" lvl="0" indent="0">
              <a:buNone/>
            </a:pPr>
            <a:r>
              <a:rPr lang="en-GB" dirty="0">
                <a:solidFill>
                  <a:schemeClr val="accent5">
                    <a:lumMod val="50000"/>
                  </a:schemeClr>
                </a:solidFill>
              </a:rPr>
              <a:t>Questions to consider in </a:t>
            </a:r>
            <a:r>
              <a:rPr lang="en-GB" dirty="0" err="1">
                <a:solidFill>
                  <a:schemeClr val="accent5">
                    <a:lumMod val="50000"/>
                  </a:schemeClr>
                </a:solidFill>
              </a:rPr>
              <a:t>workstream</a:t>
            </a:r>
            <a:r>
              <a:rPr lang="en-GB" dirty="0">
                <a:solidFill>
                  <a:schemeClr val="accent5">
                    <a:lumMod val="50000"/>
                  </a:schemeClr>
                </a:solidFill>
              </a:rPr>
              <a:t> breakout group (afternoon of convening Day 1):</a:t>
            </a:r>
          </a:p>
          <a:p>
            <a:pPr marL="0" lvl="0" indent="0">
              <a:buNone/>
            </a:pPr>
            <a:endParaRPr lang="en-GB" sz="2000" dirty="0">
              <a:solidFill>
                <a:schemeClr val="accent5">
                  <a:lumMod val="50000"/>
                </a:schemeClr>
              </a:solidFill>
            </a:endParaRPr>
          </a:p>
          <a:p>
            <a:pPr lvl="1"/>
            <a:r>
              <a:rPr lang="en-GB" sz="2000" dirty="0">
                <a:solidFill>
                  <a:schemeClr val="accent5">
                    <a:lumMod val="50000"/>
                  </a:schemeClr>
                </a:solidFill>
              </a:rPr>
              <a:t>Do you envisage additional areas of focus? </a:t>
            </a:r>
          </a:p>
          <a:p>
            <a:pPr marL="457200" lvl="1" indent="0">
              <a:buNone/>
            </a:pPr>
            <a:endParaRPr lang="en-GB" sz="2000" dirty="0">
              <a:solidFill>
                <a:schemeClr val="accent5">
                  <a:lumMod val="50000"/>
                </a:schemeClr>
              </a:solidFill>
            </a:endParaRPr>
          </a:p>
          <a:p>
            <a:pPr lvl="1"/>
            <a:r>
              <a:rPr lang="en-GB" sz="2000" dirty="0">
                <a:solidFill>
                  <a:schemeClr val="accent5">
                    <a:lumMod val="50000"/>
                  </a:schemeClr>
                </a:solidFill>
              </a:rPr>
              <a:t>Have some issues become obsolete? </a:t>
            </a:r>
          </a:p>
          <a:p>
            <a:pPr marL="457200" lvl="1" indent="0">
              <a:buNone/>
            </a:pPr>
            <a:endParaRPr lang="en-GB" sz="2000" dirty="0">
              <a:solidFill>
                <a:schemeClr val="accent5">
                  <a:lumMod val="50000"/>
                </a:schemeClr>
              </a:solidFill>
            </a:endParaRPr>
          </a:p>
          <a:p>
            <a:pPr lvl="1"/>
            <a:r>
              <a:rPr lang="en-GB" sz="2000" dirty="0">
                <a:solidFill>
                  <a:schemeClr val="accent5">
                    <a:lumMod val="50000"/>
                  </a:schemeClr>
                </a:solidFill>
              </a:rPr>
              <a:t>Do you have the right membership to reach these goals? </a:t>
            </a:r>
          </a:p>
          <a:p>
            <a:pPr lvl="1"/>
            <a:endParaRPr lang="en-GB" sz="2000" dirty="0">
              <a:solidFill>
                <a:schemeClr val="accent5">
                  <a:lumMod val="50000"/>
                </a:schemeClr>
              </a:solidFill>
            </a:endParaRPr>
          </a:p>
          <a:p>
            <a:pPr lvl="1"/>
            <a:r>
              <a:rPr lang="en-GB" sz="2000" dirty="0">
                <a:solidFill>
                  <a:schemeClr val="accent5">
                    <a:lumMod val="50000"/>
                  </a:schemeClr>
                </a:solidFill>
              </a:rPr>
              <a:t>Are there areas where input from other stakeholders is required? </a:t>
            </a:r>
          </a:p>
          <a:p>
            <a:pPr lvl="1"/>
            <a:endParaRPr lang="en-GB" sz="2000" dirty="0">
              <a:solidFill>
                <a:schemeClr val="accent5">
                  <a:lumMod val="50000"/>
                </a:schemeClr>
              </a:solidFill>
            </a:endParaRPr>
          </a:p>
          <a:p>
            <a:pPr lvl="1"/>
            <a:r>
              <a:rPr lang="en-GB" sz="2000" dirty="0">
                <a:solidFill>
                  <a:schemeClr val="accent5">
                    <a:lumMod val="50000"/>
                  </a:schemeClr>
                </a:solidFill>
              </a:rPr>
              <a:t>Do you see the need to a new/more focused group to address a particular issue?</a:t>
            </a:r>
          </a:p>
          <a:p>
            <a:pPr lvl="1"/>
            <a:endParaRPr lang="en-GB" i="1" dirty="0">
              <a:solidFill>
                <a:schemeClr val="accent5">
                  <a:lumMod val="50000"/>
                </a:schemeClr>
              </a:solidFill>
            </a:endParaRPr>
          </a:p>
          <a:p>
            <a:pPr marL="0" indent="0">
              <a:buNone/>
            </a:pPr>
            <a:endParaRPr lang="en-GB" dirty="0">
              <a:solidFill>
                <a:schemeClr val="accent5">
                  <a:lumMod val="50000"/>
                </a:schemeClr>
              </a:solidFill>
            </a:endParaRPr>
          </a:p>
          <a:p>
            <a:pPr marL="0" indent="0">
              <a:buNone/>
            </a:pPr>
            <a:endParaRPr lang="en-GB" dirty="0">
              <a:solidFill>
                <a:schemeClr val="accent5">
                  <a:lumMod val="50000"/>
                </a:schemeClr>
              </a:solidFill>
            </a:endParaRPr>
          </a:p>
        </p:txBody>
      </p:sp>
      <p:pic>
        <p:nvPicPr>
          <p:cNvPr id="1026" name="Picture 2" descr="Image result for question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5190" y="1983030"/>
            <a:ext cx="2876674" cy="31589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72561" y="365126"/>
            <a:ext cx="11649807" cy="974145"/>
          </a:xfrm>
        </p:spPr>
        <p:txBody>
          <a:bodyPr/>
          <a:lstStyle/>
          <a:p>
            <a:r>
              <a:rPr lang="en-GB" b="1" dirty="0">
                <a:solidFill>
                  <a:schemeClr val="accent5">
                    <a:lumMod val="50000"/>
                  </a:schemeClr>
                </a:solidFill>
              </a:rPr>
              <a:t>Procurement Workstream: Future Priorities</a:t>
            </a:r>
          </a:p>
        </p:txBody>
      </p:sp>
      <p:pic>
        <p:nvPicPr>
          <p:cNvPr id="4" name="Picture 3"/>
          <p:cNvPicPr>
            <a:picLocks noChangeAspect="1"/>
          </p:cNvPicPr>
          <p:nvPr/>
        </p:nvPicPr>
        <p:blipFill>
          <a:blip r:embed="rId3"/>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fld id="{E06D3D59-A131-4A4A-AC5D-E323D8F1F823}" type="slidenum">
              <a:rPr lang="en-GB" smtClean="0"/>
              <a:t>12</a:t>
            </a:fld>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214755990"/>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365126"/>
            <a:ext cx="11649807" cy="974145"/>
          </a:xfrm>
        </p:spPr>
        <p:txBody>
          <a:bodyPr/>
          <a:lstStyle/>
          <a:p>
            <a:r>
              <a:rPr lang="en-GB" b="1" dirty="0">
                <a:solidFill>
                  <a:schemeClr val="accent5">
                    <a:lumMod val="50000"/>
                  </a:schemeClr>
                </a:solidFill>
              </a:rPr>
              <a:t>Presentation Objectives </a:t>
            </a:r>
          </a:p>
        </p:txBody>
      </p:sp>
      <p:sp>
        <p:nvSpPr>
          <p:cNvPr id="3" name="Content Placeholder 2"/>
          <p:cNvSpPr>
            <a:spLocks noGrp="1"/>
          </p:cNvSpPr>
          <p:nvPr>
            <p:ph idx="1"/>
          </p:nvPr>
        </p:nvSpPr>
        <p:spPr>
          <a:xfrm>
            <a:off x="272561" y="1339270"/>
            <a:ext cx="11649807" cy="5025870"/>
          </a:xfrm>
        </p:spPr>
        <p:txBody>
          <a:bodyPr>
            <a:normAutofit/>
          </a:bodyPr>
          <a:lstStyle/>
          <a:p>
            <a:pPr marL="971550" lvl="1" indent="-514350">
              <a:buFont typeface="+mj-lt"/>
              <a:buAutoNum type="arabicPeriod"/>
            </a:pPr>
            <a:endParaRPr lang="en-US" dirty="0">
              <a:solidFill>
                <a:schemeClr val="accent1">
                  <a:lumMod val="50000"/>
                </a:schemeClr>
              </a:solidFill>
            </a:endParaRPr>
          </a:p>
          <a:p>
            <a:pPr marL="971550" lvl="1" indent="-514350">
              <a:buFont typeface="+mj-lt"/>
              <a:buAutoNum type="arabicPeriod"/>
            </a:pPr>
            <a:r>
              <a:rPr lang="en-US" dirty="0">
                <a:solidFill>
                  <a:schemeClr val="accent1">
                    <a:lumMod val="50000"/>
                  </a:schemeClr>
                </a:solidFill>
              </a:rPr>
              <a:t>Recap on the progress and key achievements of the </a:t>
            </a:r>
            <a:r>
              <a:rPr lang="en-US" dirty="0" err="1">
                <a:solidFill>
                  <a:schemeClr val="accent1">
                    <a:lumMod val="50000"/>
                  </a:schemeClr>
                </a:solidFill>
              </a:rPr>
              <a:t>workstream</a:t>
            </a:r>
            <a:r>
              <a:rPr lang="en-US" dirty="0">
                <a:solidFill>
                  <a:schemeClr val="accent1">
                    <a:lumMod val="50000"/>
                  </a:schemeClr>
                </a:solidFill>
              </a:rPr>
              <a:t> over the last 12 months</a:t>
            </a:r>
          </a:p>
          <a:p>
            <a:pPr marL="971550" lvl="1" indent="-514350">
              <a:buFont typeface="+mj-lt"/>
              <a:buAutoNum type="arabicPeriod"/>
            </a:pPr>
            <a:endParaRPr lang="en-US" dirty="0">
              <a:solidFill>
                <a:schemeClr val="accent1">
                  <a:lumMod val="50000"/>
                </a:schemeClr>
              </a:solidFill>
            </a:endParaRPr>
          </a:p>
          <a:p>
            <a:pPr marL="971550" lvl="1" indent="-514350">
              <a:buFont typeface="+mj-lt"/>
              <a:buAutoNum type="arabicPeriod"/>
            </a:pPr>
            <a:r>
              <a:rPr lang="en-US" dirty="0">
                <a:solidFill>
                  <a:schemeClr val="accent1">
                    <a:lumMod val="50000"/>
                  </a:schemeClr>
                </a:solidFill>
              </a:rPr>
              <a:t>Present the </a:t>
            </a:r>
            <a:r>
              <a:rPr lang="en-US" dirty="0" err="1">
                <a:solidFill>
                  <a:schemeClr val="accent1">
                    <a:lumMod val="50000"/>
                  </a:schemeClr>
                </a:solidFill>
              </a:rPr>
              <a:t>workstream’s</a:t>
            </a:r>
            <a:r>
              <a:rPr lang="en-US" dirty="0">
                <a:solidFill>
                  <a:schemeClr val="accent1">
                    <a:lumMod val="50000"/>
                  </a:schemeClr>
                </a:solidFill>
              </a:rPr>
              <a:t> view of WHO’s new product evaluation system</a:t>
            </a:r>
          </a:p>
          <a:p>
            <a:pPr marL="971550" lvl="1" indent="-514350">
              <a:buFont typeface="+mj-lt"/>
              <a:buAutoNum type="arabicPeriod"/>
            </a:pPr>
            <a:endParaRPr lang="en-US" dirty="0">
              <a:solidFill>
                <a:schemeClr val="accent1">
                  <a:lumMod val="50000"/>
                </a:schemeClr>
              </a:solidFill>
            </a:endParaRPr>
          </a:p>
          <a:p>
            <a:pPr marL="971550" lvl="1" indent="-514350">
              <a:buFont typeface="+mj-lt"/>
              <a:buAutoNum type="arabicPeriod"/>
            </a:pPr>
            <a:r>
              <a:rPr lang="en-US" dirty="0">
                <a:solidFill>
                  <a:schemeClr val="accent1">
                    <a:lumMod val="50000"/>
                  </a:schemeClr>
                </a:solidFill>
              </a:rPr>
              <a:t>Outline the future priorities of the </a:t>
            </a:r>
            <a:r>
              <a:rPr lang="en-US" dirty="0" err="1">
                <a:solidFill>
                  <a:schemeClr val="accent1">
                    <a:lumMod val="50000"/>
                  </a:schemeClr>
                </a:solidFill>
              </a:rPr>
              <a:t>workstream</a:t>
            </a:r>
            <a:endParaRPr lang="en-US" dirty="0">
              <a:solidFill>
                <a:schemeClr val="accent1">
                  <a:lumMod val="50000"/>
                </a:schemeClr>
              </a:solidFill>
            </a:endParaRPr>
          </a:p>
          <a:p>
            <a:pPr lvl="1"/>
            <a:endParaRPr lang="en-GB" dirty="0">
              <a:solidFill>
                <a:schemeClr val="accent5">
                  <a:lumMod val="50000"/>
                </a:schemeClr>
              </a:solidFill>
            </a:endParaRPr>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fld id="{E06D3D59-A131-4A4A-AC5D-E323D8F1F823}" type="slidenum">
              <a:rPr lang="en-GB" smtClean="0"/>
              <a:t>2</a:t>
            </a:fld>
            <a:endParaRPr lang="en-GB" dirty="0"/>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14551463"/>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365126"/>
            <a:ext cx="11649807" cy="974145"/>
          </a:xfrm>
        </p:spPr>
        <p:txBody>
          <a:bodyPr/>
          <a:lstStyle/>
          <a:p>
            <a:r>
              <a:rPr lang="en-GB" b="1" dirty="0" err="1">
                <a:solidFill>
                  <a:schemeClr val="accent1">
                    <a:lumMod val="50000"/>
                  </a:schemeClr>
                </a:solidFill>
              </a:rPr>
              <a:t>Procrement</a:t>
            </a:r>
            <a:r>
              <a:rPr lang="en-GB" b="1" dirty="0">
                <a:solidFill>
                  <a:schemeClr val="accent1">
                    <a:lumMod val="50000"/>
                  </a:schemeClr>
                </a:solidFill>
              </a:rPr>
              <a:t> Workstream: Introduction</a:t>
            </a:r>
          </a:p>
        </p:txBody>
      </p:sp>
      <p:pic>
        <p:nvPicPr>
          <p:cNvPr id="7" name="Content Placeholder 6"/>
          <p:cNvPicPr>
            <a:picLocks noGrp="1" noChangeAspect="1"/>
          </p:cNvPicPr>
          <p:nvPr>
            <p:ph idx="1"/>
          </p:nvPr>
        </p:nvPicPr>
        <p:blipFill>
          <a:blip r:embed="rId2"/>
          <a:stretch>
            <a:fillRect/>
          </a:stretch>
        </p:blipFill>
        <p:spPr>
          <a:xfrm>
            <a:off x="8502288" y="1420476"/>
            <a:ext cx="3295650" cy="1381125"/>
          </a:xfrm>
          <a:prstGeom prst="rect">
            <a:avLst/>
          </a:prstGeom>
        </p:spPr>
      </p:pic>
      <p:pic>
        <p:nvPicPr>
          <p:cNvPr id="4" name="Picture 3"/>
          <p:cNvPicPr>
            <a:picLocks noChangeAspect="1"/>
          </p:cNvPicPr>
          <p:nvPr/>
        </p:nvPicPr>
        <p:blipFill>
          <a:blip r:embed="rId3"/>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fld id="{E06D3D59-A131-4A4A-AC5D-E323D8F1F823}" type="slidenum">
              <a:rPr lang="en-GB" smtClean="0"/>
              <a:t>3</a:t>
            </a:fld>
            <a:endParaRPr lang="en-GB"/>
          </a:p>
        </p:txBody>
      </p:sp>
      <p:sp>
        <p:nvSpPr>
          <p:cNvPr id="5" name="Footer Placeholder 4"/>
          <p:cNvSpPr>
            <a:spLocks noGrp="1"/>
          </p:cNvSpPr>
          <p:nvPr>
            <p:ph type="ftr" sz="quarter" idx="11"/>
          </p:nvPr>
        </p:nvSpPr>
        <p:spPr/>
        <p:txBody>
          <a:bodyPr/>
          <a:lstStyle/>
          <a:p>
            <a:endParaRPr lang="en-GB"/>
          </a:p>
        </p:txBody>
      </p:sp>
      <p:pic>
        <p:nvPicPr>
          <p:cNvPr id="8" name="Picture 7"/>
          <p:cNvPicPr>
            <a:picLocks noChangeAspect="1"/>
          </p:cNvPicPr>
          <p:nvPr/>
        </p:nvPicPr>
        <p:blipFill>
          <a:blip r:embed="rId4"/>
          <a:stretch>
            <a:fillRect/>
          </a:stretch>
        </p:blipFill>
        <p:spPr>
          <a:xfrm>
            <a:off x="4908834" y="5251718"/>
            <a:ext cx="4151376" cy="887410"/>
          </a:xfrm>
          <a:prstGeom prst="rect">
            <a:avLst/>
          </a:prstGeom>
        </p:spPr>
      </p:pic>
      <p:pic>
        <p:nvPicPr>
          <p:cNvPr id="9" name="Picture 8"/>
          <p:cNvPicPr>
            <a:picLocks noChangeAspect="1"/>
          </p:cNvPicPr>
          <p:nvPr/>
        </p:nvPicPr>
        <p:blipFill>
          <a:blip r:embed="rId5"/>
          <a:stretch>
            <a:fillRect/>
          </a:stretch>
        </p:blipFill>
        <p:spPr>
          <a:xfrm>
            <a:off x="838200" y="4940838"/>
            <a:ext cx="3279394" cy="816205"/>
          </a:xfrm>
          <a:prstGeom prst="rect">
            <a:avLst/>
          </a:prstGeom>
        </p:spPr>
      </p:pic>
      <p:pic>
        <p:nvPicPr>
          <p:cNvPr id="11" name="Picture 10"/>
          <p:cNvPicPr>
            <a:picLocks noChangeAspect="1"/>
          </p:cNvPicPr>
          <p:nvPr/>
        </p:nvPicPr>
        <p:blipFill>
          <a:blip r:embed="rId6"/>
          <a:stretch>
            <a:fillRect/>
          </a:stretch>
        </p:blipFill>
        <p:spPr>
          <a:xfrm>
            <a:off x="4452216" y="2064890"/>
            <a:ext cx="3475673" cy="1111865"/>
          </a:xfrm>
          <a:prstGeom prst="rect">
            <a:avLst/>
          </a:prstGeom>
        </p:spPr>
      </p:pic>
      <p:pic>
        <p:nvPicPr>
          <p:cNvPr id="14" name="Picture 13"/>
          <p:cNvPicPr>
            <a:picLocks noChangeAspect="1"/>
          </p:cNvPicPr>
          <p:nvPr/>
        </p:nvPicPr>
        <p:blipFill>
          <a:blip r:embed="rId7"/>
          <a:stretch>
            <a:fillRect/>
          </a:stretch>
        </p:blipFill>
        <p:spPr>
          <a:xfrm>
            <a:off x="1109662" y="2988561"/>
            <a:ext cx="2562225" cy="1790700"/>
          </a:xfrm>
          <a:prstGeom prst="rect">
            <a:avLst/>
          </a:prstGeom>
        </p:spPr>
      </p:pic>
      <p:pic>
        <p:nvPicPr>
          <p:cNvPr id="15" name="Picture 14"/>
          <p:cNvPicPr>
            <a:picLocks noChangeAspect="1"/>
          </p:cNvPicPr>
          <p:nvPr/>
        </p:nvPicPr>
        <p:blipFill>
          <a:blip r:embed="rId8"/>
          <a:stretch>
            <a:fillRect/>
          </a:stretch>
        </p:blipFill>
        <p:spPr>
          <a:xfrm>
            <a:off x="838200" y="1861766"/>
            <a:ext cx="3039617" cy="604298"/>
          </a:xfrm>
          <a:prstGeom prst="rect">
            <a:avLst/>
          </a:prstGeom>
        </p:spPr>
      </p:pic>
      <p:pic>
        <p:nvPicPr>
          <p:cNvPr id="16" name="Picture 15"/>
          <p:cNvPicPr>
            <a:picLocks noChangeAspect="1"/>
          </p:cNvPicPr>
          <p:nvPr/>
        </p:nvPicPr>
        <p:blipFill>
          <a:blip r:embed="rId9"/>
          <a:stretch>
            <a:fillRect/>
          </a:stretch>
        </p:blipFill>
        <p:spPr>
          <a:xfrm>
            <a:off x="9577451" y="3720778"/>
            <a:ext cx="1911864" cy="1628162"/>
          </a:xfrm>
          <a:prstGeom prst="rect">
            <a:avLst/>
          </a:prstGeom>
        </p:spPr>
      </p:pic>
      <p:pic>
        <p:nvPicPr>
          <p:cNvPr id="17" name="Picture 16"/>
          <p:cNvPicPr>
            <a:picLocks noChangeAspect="1"/>
          </p:cNvPicPr>
          <p:nvPr/>
        </p:nvPicPr>
        <p:blipFill>
          <a:blip r:embed="rId10"/>
          <a:stretch>
            <a:fillRect/>
          </a:stretch>
        </p:blipFill>
        <p:spPr>
          <a:xfrm>
            <a:off x="5298249" y="3525292"/>
            <a:ext cx="2286000" cy="1524000"/>
          </a:xfrm>
          <a:prstGeom prst="rect">
            <a:avLst/>
          </a:prstGeom>
        </p:spPr>
      </p:pic>
    </p:spTree>
    <p:extLst>
      <p:ext uri="{BB962C8B-B14F-4D97-AF65-F5344CB8AC3E}">
        <p14:creationId xmlns:p14="http://schemas.microsoft.com/office/powerpoint/2010/main" val="8675509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365126"/>
            <a:ext cx="11649807" cy="974145"/>
          </a:xfrm>
        </p:spPr>
        <p:txBody>
          <a:bodyPr/>
          <a:lstStyle/>
          <a:p>
            <a:r>
              <a:rPr lang="en-GB" b="1" dirty="0">
                <a:solidFill>
                  <a:schemeClr val="accent1">
                    <a:lumMod val="50000"/>
                  </a:schemeClr>
                </a:solidFill>
              </a:rPr>
              <a:t>Procurement Workstream Members</a:t>
            </a:r>
          </a:p>
        </p:txBody>
      </p:sp>
      <p:sp>
        <p:nvSpPr>
          <p:cNvPr id="3" name="Content Placeholder 2"/>
          <p:cNvSpPr>
            <a:spLocks noGrp="1"/>
          </p:cNvSpPr>
          <p:nvPr>
            <p:ph idx="1"/>
          </p:nvPr>
        </p:nvSpPr>
        <p:spPr>
          <a:xfrm>
            <a:off x="272561" y="1339270"/>
            <a:ext cx="11649807" cy="5025870"/>
          </a:xfrm>
        </p:spPr>
        <p:txBody>
          <a:bodyPr numCol="2">
            <a:normAutofit/>
          </a:bodyPr>
          <a:lstStyle/>
          <a:p>
            <a:pPr marL="0" indent="0">
              <a:buNone/>
            </a:pPr>
            <a:endParaRPr lang="en-GB" dirty="0">
              <a:solidFill>
                <a:schemeClr val="accent1">
                  <a:lumMod val="50000"/>
                </a:schemeClr>
              </a:solidFill>
            </a:endParaRPr>
          </a:p>
          <a:p>
            <a:pPr lvl="1"/>
            <a:endParaRPr lang="en-GB" dirty="0">
              <a:solidFill>
                <a:schemeClr val="accent5">
                  <a:lumMod val="50000"/>
                </a:schemeClr>
              </a:solidFill>
            </a:endParaRPr>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06D3D59-A131-4A4A-AC5D-E323D8F1F823}"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GB" sz="1800" b="0" i="0" u="none" strike="noStrike" kern="0" cap="none" spc="0" normalizeH="0" baseline="0" noProof="0">
              <a:ln>
                <a:noFill/>
              </a:ln>
              <a:solidFill>
                <a:sysClr val="windowText" lastClr="000000"/>
              </a:solidFill>
              <a:effectLst/>
              <a:uLnTx/>
              <a:uFillTx/>
            </a:endParaRPr>
          </a:p>
        </p:txBody>
      </p:sp>
      <p:sp>
        <p:nvSpPr>
          <p:cNvPr id="5" name="Footer Placeholder 4"/>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aphicFrame>
        <p:nvGraphicFramePr>
          <p:cNvPr id="7" name="Table 6"/>
          <p:cNvGraphicFramePr>
            <a:graphicFrameLocks noGrp="1"/>
          </p:cNvGraphicFramePr>
          <p:nvPr>
            <p:extLst>
              <p:ext uri="{D42A27DB-BD31-4B8C-83A1-F6EECF244321}">
                <p14:modId xmlns:p14="http://schemas.microsoft.com/office/powerpoint/2010/main" val="2630980081"/>
              </p:ext>
            </p:extLst>
          </p:nvPr>
        </p:nvGraphicFramePr>
        <p:xfrm>
          <a:off x="2118360" y="1409409"/>
          <a:ext cx="7955279" cy="4876800"/>
        </p:xfrm>
        <a:graphic>
          <a:graphicData uri="http://schemas.openxmlformats.org/drawingml/2006/table">
            <a:tbl>
              <a:tblPr firstRow="1" bandRow="1">
                <a:tableStyleId>{5C22544A-7EE6-4342-B048-85BDC9FD1C3A}</a:tableStyleId>
              </a:tblPr>
              <a:tblGrid>
                <a:gridCol w="5365646">
                  <a:extLst>
                    <a:ext uri="{9D8B030D-6E8A-4147-A177-3AD203B41FA5}">
                      <a16:colId xmlns:a16="http://schemas.microsoft.com/office/drawing/2014/main" val="2496593661"/>
                    </a:ext>
                  </a:extLst>
                </a:gridCol>
                <a:gridCol w="2589633">
                  <a:extLst>
                    <a:ext uri="{9D8B030D-6E8A-4147-A177-3AD203B41FA5}">
                      <a16:colId xmlns:a16="http://schemas.microsoft.com/office/drawing/2014/main" val="4011428174"/>
                    </a:ext>
                  </a:extLst>
                </a:gridCol>
              </a:tblGrid>
              <a:tr h="532181">
                <a:tc>
                  <a:txBody>
                    <a:bodyPr/>
                    <a:lstStyle/>
                    <a:p>
                      <a:r>
                        <a:rPr lang="it-IT" sz="1400" b="1" dirty="0">
                          <a:solidFill>
                            <a:schemeClr val="tx1"/>
                          </a:solidFill>
                        </a:rPr>
                        <a:t>Christen Fornadel (Lead)</a:t>
                      </a:r>
                    </a:p>
                    <a:p>
                      <a:r>
                        <a:rPr lang="it-IT" sz="1400" b="1" dirty="0">
                          <a:solidFill>
                            <a:schemeClr val="tx1"/>
                          </a:solidFill>
                        </a:rPr>
                        <a:t>Laura Norris</a:t>
                      </a:r>
                    </a:p>
                    <a:p>
                      <a:r>
                        <a:rPr lang="it-IT" sz="1400" b="1" dirty="0">
                          <a:solidFill>
                            <a:schemeClr val="tx1"/>
                          </a:solidFill>
                        </a:rPr>
                        <a:t>Megan Fotheringham </a:t>
                      </a:r>
                    </a:p>
                  </a:txBody>
                  <a:tcPr>
                    <a:solidFill>
                      <a:schemeClr val="accent6">
                        <a:lumMod val="40000"/>
                        <a:lumOff val="60000"/>
                      </a:schemeClr>
                    </a:solidFill>
                  </a:tcPr>
                </a:tc>
                <a:tc>
                  <a:txBody>
                    <a:bodyPr/>
                    <a:lstStyle/>
                    <a:p>
                      <a:r>
                        <a:rPr lang="en-GB" sz="1400" b="1" dirty="0">
                          <a:solidFill>
                            <a:schemeClr val="tx1"/>
                          </a:solidFill>
                        </a:rPr>
                        <a:t>PMI</a:t>
                      </a:r>
                    </a:p>
                  </a:txBody>
                  <a:tcPr anchor="ctr">
                    <a:solidFill>
                      <a:schemeClr val="accent6">
                        <a:lumMod val="40000"/>
                        <a:lumOff val="60000"/>
                      </a:schemeClr>
                    </a:solidFill>
                  </a:tcPr>
                </a:tc>
                <a:extLst>
                  <a:ext uri="{0D108BD9-81ED-4DB2-BD59-A6C34878D82A}">
                    <a16:rowId xmlns:a16="http://schemas.microsoft.com/office/drawing/2014/main" val="3661390338"/>
                  </a:ext>
                </a:extLst>
              </a:tr>
              <a:tr h="376962">
                <a:tc>
                  <a:txBody>
                    <a:bodyPr/>
                    <a:lstStyle/>
                    <a:p>
                      <a:r>
                        <a:rPr lang="it-IT" sz="1400" b="1" dirty="0"/>
                        <a:t>Alain Prat </a:t>
                      </a:r>
                    </a:p>
                    <a:p>
                      <a:r>
                        <a:rPr lang="it-IT" sz="1400" b="1" dirty="0"/>
                        <a:t>Aziz Jafarov </a:t>
                      </a:r>
                    </a:p>
                  </a:txBody>
                  <a:tcPr>
                    <a:solidFill>
                      <a:schemeClr val="accent6">
                        <a:lumMod val="20000"/>
                        <a:lumOff val="80000"/>
                      </a:schemeClr>
                    </a:solidFill>
                  </a:tcPr>
                </a:tc>
                <a:tc>
                  <a:txBody>
                    <a:bodyPr/>
                    <a:lstStyle/>
                    <a:p>
                      <a:r>
                        <a:rPr lang="en-GB" sz="1400" b="1" dirty="0"/>
                        <a:t>GFTAM</a:t>
                      </a:r>
                    </a:p>
                  </a:txBody>
                  <a:tcPr anchor="ctr">
                    <a:solidFill>
                      <a:schemeClr val="accent6">
                        <a:lumMod val="20000"/>
                        <a:lumOff val="80000"/>
                      </a:schemeClr>
                    </a:solidFill>
                  </a:tcPr>
                </a:tc>
                <a:extLst>
                  <a:ext uri="{0D108BD9-81ED-4DB2-BD59-A6C34878D82A}">
                    <a16:rowId xmlns:a16="http://schemas.microsoft.com/office/drawing/2014/main" val="1075804879"/>
                  </a:ext>
                </a:extLst>
              </a:tr>
              <a:tr h="376962">
                <a:tc>
                  <a:txBody>
                    <a:bodyPr/>
                    <a:lstStyle/>
                    <a:p>
                      <a:r>
                        <a:rPr lang="it-IT" sz="1400" b="1" dirty="0"/>
                        <a:t>Lama Suleiman</a:t>
                      </a:r>
                    </a:p>
                    <a:p>
                      <a:r>
                        <a:rPr lang="it-IT" sz="1400" b="1" dirty="0"/>
                        <a:t>Stuart Turner</a:t>
                      </a:r>
                    </a:p>
                  </a:txBody>
                  <a:tcPr>
                    <a:solidFill>
                      <a:schemeClr val="accent6">
                        <a:lumMod val="40000"/>
                        <a:lumOff val="60000"/>
                      </a:schemeClr>
                    </a:solidFill>
                  </a:tcPr>
                </a:tc>
                <a:tc>
                  <a:txBody>
                    <a:bodyPr/>
                    <a:lstStyle/>
                    <a:p>
                      <a:r>
                        <a:rPr lang="en-GB" sz="1400" b="1" dirty="0" err="1"/>
                        <a:t>Unicef</a:t>
                      </a:r>
                      <a:endParaRPr lang="en-GB" sz="1400" b="1" dirty="0"/>
                    </a:p>
                  </a:txBody>
                  <a:tcPr anchor="ctr">
                    <a:solidFill>
                      <a:schemeClr val="accent6">
                        <a:lumMod val="40000"/>
                        <a:lumOff val="60000"/>
                      </a:schemeClr>
                    </a:solidFill>
                  </a:tcPr>
                </a:tc>
                <a:extLst>
                  <a:ext uri="{0D108BD9-81ED-4DB2-BD59-A6C34878D82A}">
                    <a16:rowId xmlns:a16="http://schemas.microsoft.com/office/drawing/2014/main" val="93363923"/>
                  </a:ext>
                </a:extLst>
              </a:tr>
              <a:tr h="221742">
                <a:tc>
                  <a:txBody>
                    <a:bodyPr/>
                    <a:lstStyle/>
                    <a:p>
                      <a:r>
                        <a:rPr lang="it-IT" sz="1400" b="1" dirty="0"/>
                        <a:t>Ricki Orford</a:t>
                      </a:r>
                    </a:p>
                  </a:txBody>
                  <a:tcPr>
                    <a:solidFill>
                      <a:schemeClr val="accent6">
                        <a:lumMod val="20000"/>
                        <a:lumOff val="80000"/>
                      </a:schemeClr>
                    </a:solidFill>
                  </a:tcPr>
                </a:tc>
                <a:tc>
                  <a:txBody>
                    <a:bodyPr/>
                    <a:lstStyle/>
                    <a:p>
                      <a:r>
                        <a:rPr lang="en-GB" sz="1400" b="1" dirty="0"/>
                        <a:t>PSI</a:t>
                      </a:r>
                    </a:p>
                  </a:txBody>
                  <a:tcPr anchor="ctr">
                    <a:solidFill>
                      <a:schemeClr val="accent6">
                        <a:lumMod val="20000"/>
                        <a:lumOff val="80000"/>
                      </a:schemeClr>
                    </a:solidFill>
                  </a:tcPr>
                </a:tc>
                <a:extLst>
                  <a:ext uri="{0D108BD9-81ED-4DB2-BD59-A6C34878D82A}">
                    <a16:rowId xmlns:a16="http://schemas.microsoft.com/office/drawing/2014/main" val="2619594270"/>
                  </a:ext>
                </a:extLst>
              </a:tr>
              <a:tr h="376962">
                <a:tc>
                  <a:txBody>
                    <a:bodyPr/>
                    <a:lstStyle/>
                    <a:p>
                      <a:r>
                        <a:rPr lang="en-GB" sz="1400" b="1" dirty="0"/>
                        <a:t>Steve Smith</a:t>
                      </a:r>
                    </a:p>
                    <a:p>
                      <a:r>
                        <a:rPr lang="en-GB" sz="1400" b="1" dirty="0"/>
                        <a:t>John </a:t>
                      </a:r>
                      <a:r>
                        <a:rPr lang="en-GB" sz="1400" b="1" dirty="0" err="1"/>
                        <a:t>Gimnig</a:t>
                      </a:r>
                      <a:endParaRPr lang="it-IT" sz="1400" b="1" dirty="0"/>
                    </a:p>
                  </a:txBody>
                  <a:tcPr>
                    <a:solidFill>
                      <a:schemeClr val="accent6">
                        <a:lumMod val="40000"/>
                        <a:lumOff val="60000"/>
                      </a:schemeClr>
                    </a:solidFill>
                  </a:tcPr>
                </a:tc>
                <a:tc>
                  <a:txBody>
                    <a:bodyPr/>
                    <a:lstStyle/>
                    <a:p>
                      <a:r>
                        <a:rPr lang="en-GB" sz="1400" b="1" dirty="0"/>
                        <a:t>CDC</a:t>
                      </a:r>
                    </a:p>
                  </a:txBody>
                  <a:tcPr anchor="ctr">
                    <a:solidFill>
                      <a:schemeClr val="accent6">
                        <a:lumMod val="40000"/>
                        <a:lumOff val="60000"/>
                      </a:schemeClr>
                    </a:solidFill>
                  </a:tcPr>
                </a:tc>
                <a:extLst>
                  <a:ext uri="{0D108BD9-81ED-4DB2-BD59-A6C34878D82A}">
                    <a16:rowId xmlns:a16="http://schemas.microsoft.com/office/drawing/2014/main" val="3854405926"/>
                  </a:ext>
                </a:extLst>
              </a:tr>
              <a:tr h="376962">
                <a:tc>
                  <a:txBody>
                    <a:bodyPr/>
                    <a:lstStyle/>
                    <a:p>
                      <a:r>
                        <a:rPr lang="it-IT" sz="1400" b="1" dirty="0"/>
                        <a:t>Lisa Hare</a:t>
                      </a:r>
                    </a:p>
                    <a:p>
                      <a:r>
                        <a:rPr lang="it-IT" sz="1400" b="1" dirty="0"/>
                        <a:t>Alexis Leonard</a:t>
                      </a:r>
                    </a:p>
                  </a:txBody>
                  <a:tcPr>
                    <a:solidFill>
                      <a:schemeClr val="accent6">
                        <a:lumMod val="20000"/>
                        <a:lumOff val="80000"/>
                      </a:schemeClr>
                    </a:solidFill>
                  </a:tcPr>
                </a:tc>
                <a:tc>
                  <a:txBody>
                    <a:bodyPr/>
                    <a:lstStyle/>
                    <a:p>
                      <a:r>
                        <a:rPr lang="en-GB" sz="1400" b="1" dirty="0"/>
                        <a:t>USAID</a:t>
                      </a:r>
                    </a:p>
                  </a:txBody>
                  <a:tcPr anchor="ctr">
                    <a:solidFill>
                      <a:schemeClr val="accent6">
                        <a:lumMod val="20000"/>
                        <a:lumOff val="80000"/>
                      </a:schemeClr>
                    </a:solidFill>
                  </a:tcPr>
                </a:tc>
                <a:extLst>
                  <a:ext uri="{0D108BD9-81ED-4DB2-BD59-A6C34878D82A}">
                    <a16:rowId xmlns:a16="http://schemas.microsoft.com/office/drawing/2014/main" val="865073103"/>
                  </a:ext>
                </a:extLst>
              </a:tr>
              <a:tr h="842620">
                <a:tc>
                  <a:txBody>
                    <a:bodyPr/>
                    <a:lstStyle/>
                    <a:p>
                      <a:r>
                        <a:rPr lang="it-IT" sz="1400" b="1" dirty="0"/>
                        <a:t>Dominic Schuler</a:t>
                      </a:r>
                    </a:p>
                    <a:p>
                      <a:r>
                        <a:rPr lang="it-IT" sz="1400" b="1" dirty="0"/>
                        <a:t>Raman Velayudhan</a:t>
                      </a:r>
                    </a:p>
                    <a:p>
                      <a:r>
                        <a:rPr lang="it-IT" sz="1400" b="1" dirty="0"/>
                        <a:t>Rajpal Yadav</a:t>
                      </a:r>
                    </a:p>
                    <a:p>
                      <a:r>
                        <a:rPr lang="it-IT" sz="1400" b="1" dirty="0"/>
                        <a:t>Emmanuel Temu</a:t>
                      </a:r>
                    </a:p>
                    <a:p>
                      <a:r>
                        <a:rPr lang="it-IT" sz="1400" b="1" dirty="0"/>
                        <a:t>Jan Kolaczinski</a:t>
                      </a:r>
                    </a:p>
                  </a:txBody>
                  <a:tcPr>
                    <a:solidFill>
                      <a:schemeClr val="accent6">
                        <a:lumMod val="40000"/>
                        <a:lumOff val="60000"/>
                      </a:schemeClr>
                    </a:solidFill>
                  </a:tcPr>
                </a:tc>
                <a:tc>
                  <a:txBody>
                    <a:bodyPr/>
                    <a:lstStyle/>
                    <a:p>
                      <a:r>
                        <a:rPr lang="en-GB" sz="1400" b="1" dirty="0"/>
                        <a:t>WHO</a:t>
                      </a:r>
                    </a:p>
                  </a:txBody>
                  <a:tcPr anchor="ctr">
                    <a:solidFill>
                      <a:schemeClr val="accent6">
                        <a:lumMod val="40000"/>
                        <a:lumOff val="60000"/>
                      </a:schemeClr>
                    </a:solidFill>
                  </a:tcPr>
                </a:tc>
                <a:extLst>
                  <a:ext uri="{0D108BD9-81ED-4DB2-BD59-A6C34878D82A}">
                    <a16:rowId xmlns:a16="http://schemas.microsoft.com/office/drawing/2014/main" val="3012573557"/>
                  </a:ext>
                </a:extLst>
              </a:tr>
              <a:tr h="221742">
                <a:tc>
                  <a:txBody>
                    <a:bodyPr/>
                    <a:lstStyle/>
                    <a:p>
                      <a:r>
                        <a:rPr lang="it-IT" sz="1400" b="1" dirty="0"/>
                        <a:t>Ali Cameron</a:t>
                      </a:r>
                    </a:p>
                  </a:txBody>
                  <a:tcPr>
                    <a:solidFill>
                      <a:schemeClr val="accent6">
                        <a:lumMod val="20000"/>
                        <a:lumOff val="80000"/>
                      </a:schemeClr>
                    </a:solidFill>
                  </a:tcPr>
                </a:tc>
                <a:tc>
                  <a:txBody>
                    <a:bodyPr/>
                    <a:lstStyle/>
                    <a:p>
                      <a:r>
                        <a:rPr lang="en-GB" sz="1400" b="1" dirty="0" err="1"/>
                        <a:t>Unitaid</a:t>
                      </a:r>
                      <a:endParaRPr lang="en-GB" sz="1400" b="1" dirty="0"/>
                    </a:p>
                  </a:txBody>
                  <a:tcPr anchor="ctr">
                    <a:solidFill>
                      <a:schemeClr val="accent6">
                        <a:lumMod val="20000"/>
                        <a:lumOff val="80000"/>
                      </a:schemeClr>
                    </a:solidFill>
                  </a:tcPr>
                </a:tc>
                <a:extLst>
                  <a:ext uri="{0D108BD9-81ED-4DB2-BD59-A6C34878D82A}">
                    <a16:rowId xmlns:a16="http://schemas.microsoft.com/office/drawing/2014/main" val="1956913510"/>
                  </a:ext>
                </a:extLst>
              </a:tr>
              <a:tr h="221742">
                <a:tc>
                  <a:txBody>
                    <a:bodyPr/>
                    <a:lstStyle/>
                    <a:p>
                      <a:r>
                        <a:rPr lang="it-IT" sz="1400" b="1" dirty="0"/>
                        <a:t>Mike Reddy </a:t>
                      </a:r>
                    </a:p>
                  </a:txBody>
                  <a:tcPr>
                    <a:solidFill>
                      <a:schemeClr val="accent6">
                        <a:lumMod val="40000"/>
                        <a:lumOff val="60000"/>
                      </a:schemeClr>
                    </a:solidFill>
                  </a:tcPr>
                </a:tc>
                <a:tc>
                  <a:txBody>
                    <a:bodyPr/>
                    <a:lstStyle/>
                    <a:p>
                      <a:r>
                        <a:rPr lang="en-GB" sz="1400" b="1" dirty="0"/>
                        <a:t>BMGF</a:t>
                      </a:r>
                    </a:p>
                  </a:txBody>
                  <a:tcPr anchor="ctr">
                    <a:solidFill>
                      <a:schemeClr val="accent6">
                        <a:lumMod val="40000"/>
                        <a:lumOff val="60000"/>
                      </a:schemeClr>
                    </a:solidFill>
                  </a:tcPr>
                </a:tc>
                <a:extLst>
                  <a:ext uri="{0D108BD9-81ED-4DB2-BD59-A6C34878D82A}">
                    <a16:rowId xmlns:a16="http://schemas.microsoft.com/office/drawing/2014/main" val="2017990137"/>
                  </a:ext>
                </a:extLst>
              </a:tr>
            </a:tbl>
          </a:graphicData>
        </a:graphic>
      </p:graphicFrame>
    </p:spTree>
    <p:extLst>
      <p:ext uri="{BB962C8B-B14F-4D97-AF65-F5344CB8AC3E}">
        <p14:creationId xmlns:p14="http://schemas.microsoft.com/office/powerpoint/2010/main" val="3544609679"/>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561" y="365126"/>
            <a:ext cx="11649807" cy="974145"/>
          </a:xfrm>
        </p:spPr>
        <p:txBody>
          <a:bodyPr/>
          <a:lstStyle/>
          <a:p>
            <a:r>
              <a:rPr lang="en-GB" b="1" dirty="0">
                <a:solidFill>
                  <a:schemeClr val="accent5">
                    <a:lumMod val="50000"/>
                  </a:schemeClr>
                </a:solidFill>
              </a:rPr>
              <a:t>Procurement Workstream Purpose</a:t>
            </a:r>
          </a:p>
        </p:txBody>
      </p:sp>
      <p:sp>
        <p:nvSpPr>
          <p:cNvPr id="3" name="Content Placeholder 2"/>
          <p:cNvSpPr>
            <a:spLocks noGrp="1"/>
          </p:cNvSpPr>
          <p:nvPr>
            <p:ph idx="1"/>
          </p:nvPr>
        </p:nvSpPr>
        <p:spPr>
          <a:xfrm>
            <a:off x="272561" y="1339270"/>
            <a:ext cx="11649807" cy="5025870"/>
          </a:xfrm>
        </p:spPr>
        <p:txBody>
          <a:bodyPr/>
          <a:lstStyle/>
          <a:p>
            <a:pPr marL="0" lvl="0" indent="0">
              <a:buNone/>
            </a:pPr>
            <a:r>
              <a:rPr lang="en-US" dirty="0">
                <a:solidFill>
                  <a:schemeClr val="accent1">
                    <a:lumMod val="50000"/>
                  </a:schemeClr>
                </a:solidFill>
              </a:rPr>
              <a:t>From the Terms of Reference:</a:t>
            </a:r>
          </a:p>
          <a:p>
            <a:pPr marL="0" lvl="0" indent="0">
              <a:buNone/>
            </a:pPr>
            <a:endParaRPr lang="en-US" dirty="0">
              <a:solidFill>
                <a:schemeClr val="accent1">
                  <a:lumMod val="50000"/>
                </a:schemeClr>
              </a:solidFill>
            </a:endParaRPr>
          </a:p>
          <a:p>
            <a:r>
              <a:rPr lang="en-US" i="1" dirty="0">
                <a:ln w="0"/>
                <a:solidFill>
                  <a:schemeClr val="accent5">
                    <a:lumMod val="50000"/>
                  </a:schemeClr>
                </a:solidFill>
                <a:effectLst>
                  <a:outerShdw blurRad="38100" dist="19050" dir="2700000" algn="tl" rotWithShape="0">
                    <a:schemeClr val="dk1">
                      <a:alpha val="40000"/>
                    </a:schemeClr>
                  </a:outerShdw>
                </a:effectLst>
              </a:rPr>
              <a:t>To enable the procurement of effective, innovative vector control tools and to further the practice of value-based procurement by:</a:t>
            </a:r>
          </a:p>
          <a:p>
            <a:endParaRPr lang="en-GB" i="1" dirty="0">
              <a:ln w="0"/>
              <a:solidFill>
                <a:schemeClr val="accent5">
                  <a:lumMod val="50000"/>
                </a:schemeClr>
              </a:solidFill>
              <a:effectLst>
                <a:outerShdw blurRad="38100" dist="19050" dir="2700000" algn="tl" rotWithShape="0">
                  <a:schemeClr val="dk1">
                    <a:alpha val="40000"/>
                  </a:schemeClr>
                </a:outerShdw>
              </a:effectLst>
            </a:endParaRPr>
          </a:p>
          <a:p>
            <a:pPr lvl="1"/>
            <a:r>
              <a:rPr lang="en-US" i="1" dirty="0">
                <a:ln w="0"/>
                <a:solidFill>
                  <a:schemeClr val="accent5">
                    <a:lumMod val="50000"/>
                  </a:schemeClr>
                </a:solidFill>
                <a:effectLst>
                  <a:outerShdw blurRad="38100" dist="19050" dir="2700000" algn="tl" rotWithShape="0">
                    <a:schemeClr val="dk1">
                      <a:alpha val="40000"/>
                    </a:schemeClr>
                  </a:outerShdw>
                </a:effectLst>
              </a:rPr>
              <a:t>providing structured input and feedback from I2I stakeholders as WHO rolls out its new vector control product evaluation process </a:t>
            </a:r>
          </a:p>
          <a:p>
            <a:pPr marL="457200" lvl="1" indent="0">
              <a:buNone/>
            </a:pPr>
            <a:endParaRPr lang="en-GB" i="1" dirty="0">
              <a:ln w="0"/>
              <a:solidFill>
                <a:schemeClr val="accent5">
                  <a:lumMod val="50000"/>
                </a:schemeClr>
              </a:solidFill>
              <a:effectLst>
                <a:outerShdw blurRad="38100" dist="19050" dir="2700000" algn="tl" rotWithShape="0">
                  <a:schemeClr val="dk1">
                    <a:alpha val="40000"/>
                  </a:schemeClr>
                </a:outerShdw>
              </a:effectLst>
            </a:endParaRPr>
          </a:p>
          <a:p>
            <a:pPr lvl="1"/>
            <a:r>
              <a:rPr lang="en-US" i="1" dirty="0">
                <a:ln w="0"/>
                <a:solidFill>
                  <a:schemeClr val="accent5">
                    <a:lumMod val="50000"/>
                  </a:schemeClr>
                </a:solidFill>
                <a:effectLst>
                  <a:outerShdw blurRad="38100" dist="19050" dir="2700000" algn="tl" rotWithShape="0">
                    <a:schemeClr val="dk1">
                      <a:alpha val="40000"/>
                    </a:schemeClr>
                  </a:outerShdw>
                </a:effectLst>
              </a:rPr>
              <a:t>identify bottlenecks to vector control product procurement and </a:t>
            </a:r>
            <a:r>
              <a:rPr lang="en-US" i="1" dirty="0" err="1">
                <a:ln w="0"/>
                <a:solidFill>
                  <a:schemeClr val="accent5">
                    <a:lumMod val="50000"/>
                  </a:schemeClr>
                </a:solidFill>
                <a:effectLst>
                  <a:outerShdw blurRad="38100" dist="19050" dir="2700000" algn="tl" rotWithShape="0">
                    <a:schemeClr val="dk1">
                      <a:alpha val="40000"/>
                    </a:schemeClr>
                  </a:outerShdw>
                </a:effectLst>
              </a:rPr>
              <a:t>catalyse</a:t>
            </a:r>
            <a:r>
              <a:rPr lang="en-US" i="1" dirty="0">
                <a:ln w="0"/>
                <a:solidFill>
                  <a:schemeClr val="accent5">
                    <a:lumMod val="50000"/>
                  </a:schemeClr>
                </a:solidFill>
                <a:effectLst>
                  <a:outerShdw blurRad="38100" dist="19050" dir="2700000" algn="tl" rotWithShape="0">
                    <a:schemeClr val="dk1">
                      <a:alpha val="40000"/>
                    </a:schemeClr>
                  </a:outerShdw>
                </a:effectLst>
              </a:rPr>
              <a:t> solutions to address these, for instance around Insecticide Resistance Management implementation, quality control and post-market surveillance</a:t>
            </a:r>
            <a:endParaRPr lang="en-GB" i="1" dirty="0">
              <a:ln w="0"/>
              <a:solidFill>
                <a:schemeClr val="accent5">
                  <a:lumMod val="50000"/>
                </a:schemeClr>
              </a:solidFill>
              <a:effectLst>
                <a:outerShdw blurRad="38100" dist="19050" dir="2700000" algn="tl" rotWithShape="0">
                  <a:schemeClr val="dk1">
                    <a:alpha val="40000"/>
                  </a:schemeClr>
                </a:outerShdw>
              </a:effectLst>
            </a:endParaRPr>
          </a:p>
          <a:p>
            <a:pPr lvl="0"/>
            <a:endParaRPr lang="en-US" i="1" dirty="0"/>
          </a:p>
          <a:p>
            <a:pPr marL="457200" lvl="1" indent="0">
              <a:buNone/>
            </a:pPr>
            <a:endParaRPr lang="en-GB" dirty="0">
              <a:solidFill>
                <a:schemeClr val="accent5">
                  <a:lumMod val="50000"/>
                </a:schemeClr>
              </a:solidFill>
            </a:endParaRPr>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13" name="Slide Number Placeholder 12"/>
          <p:cNvSpPr>
            <a:spLocks noGrp="1"/>
          </p:cNvSpPr>
          <p:nvPr>
            <p:ph type="sldNum" sz="quarter" idx="12"/>
          </p:nvPr>
        </p:nvSpPr>
        <p:spPr/>
        <p:txBody>
          <a:bodyPr/>
          <a:lstStyle/>
          <a:p>
            <a:fld id="{E06D3D59-A131-4A4A-AC5D-E323D8F1F823}" type="slidenum">
              <a:rPr lang="en-GB" smtClean="0"/>
              <a:t>5</a:t>
            </a:fld>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476685721"/>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2561" y="365126"/>
            <a:ext cx="10473537" cy="974146"/>
          </a:xfrm>
        </p:spPr>
        <p:txBody>
          <a:bodyPr>
            <a:normAutofit fontScale="90000"/>
          </a:bodyPr>
          <a:lstStyle/>
          <a:p>
            <a:r>
              <a:rPr lang="en-GB" b="1" dirty="0">
                <a:solidFill>
                  <a:schemeClr val="accent5">
                    <a:lumMod val="50000"/>
                  </a:schemeClr>
                </a:solidFill>
              </a:rPr>
              <a:t>Procurement Workstream: Progress Update (1/4)</a:t>
            </a:r>
            <a:endParaRPr lang="en-GB" dirty="0">
              <a:solidFill>
                <a:schemeClr val="accent5">
                  <a:lumMod val="50000"/>
                </a:schemeClr>
              </a:solidFill>
            </a:endParaRPr>
          </a:p>
        </p:txBody>
      </p:sp>
      <p:sp>
        <p:nvSpPr>
          <p:cNvPr id="7" name="Content Placeholder 6"/>
          <p:cNvSpPr>
            <a:spLocks noGrp="1"/>
          </p:cNvSpPr>
          <p:nvPr>
            <p:ph sz="half" idx="1"/>
          </p:nvPr>
        </p:nvSpPr>
        <p:spPr>
          <a:xfrm>
            <a:off x="272561" y="1556294"/>
            <a:ext cx="11490813" cy="4808846"/>
          </a:xfrm>
        </p:spPr>
        <p:txBody>
          <a:bodyPr numCol="1">
            <a:normAutofit/>
          </a:bodyPr>
          <a:lstStyle/>
          <a:p>
            <a:r>
              <a:rPr lang="en-GB" dirty="0">
                <a:solidFill>
                  <a:schemeClr val="accent5">
                    <a:lumMod val="50000"/>
                  </a:schemeClr>
                </a:solidFill>
              </a:rPr>
              <a:t>2017 </a:t>
            </a:r>
            <a:r>
              <a:rPr lang="en-GB" dirty="0" err="1">
                <a:solidFill>
                  <a:schemeClr val="accent5">
                    <a:lumMod val="50000"/>
                  </a:schemeClr>
                </a:solidFill>
              </a:rPr>
              <a:t>workstream</a:t>
            </a:r>
            <a:r>
              <a:rPr lang="en-GB" dirty="0">
                <a:solidFill>
                  <a:schemeClr val="accent5">
                    <a:lumMod val="50000"/>
                  </a:schemeClr>
                </a:solidFill>
              </a:rPr>
              <a:t> action plan drawn up and agreed December 2016</a:t>
            </a:r>
          </a:p>
          <a:p>
            <a:pPr marL="457200" lvl="1" indent="0">
              <a:buNone/>
            </a:pPr>
            <a:endParaRPr lang="en-GB" dirty="0">
              <a:solidFill>
                <a:schemeClr val="accent5">
                  <a:lumMod val="50000"/>
                </a:schemeClr>
              </a:solidFill>
            </a:endParaRPr>
          </a:p>
          <a:p>
            <a:pPr lvl="1"/>
            <a:endParaRPr lang="en-GB" dirty="0">
              <a:solidFill>
                <a:schemeClr val="accent5">
                  <a:lumMod val="50000"/>
                </a:schemeClr>
              </a:solidFill>
            </a:endParaRPr>
          </a:p>
          <a:p>
            <a:endParaRPr lang="en-GB" dirty="0">
              <a:solidFill>
                <a:schemeClr val="accent5">
                  <a:lumMod val="50000"/>
                </a:schemeClr>
              </a:solidFill>
            </a:endParaRPr>
          </a:p>
          <a:p>
            <a:pPr marL="0" indent="0">
              <a:buNone/>
            </a:pPr>
            <a:endParaRPr lang="en-GB" dirty="0">
              <a:solidFill>
                <a:schemeClr val="accent5">
                  <a:lumMod val="50000"/>
                </a:schemeClr>
              </a:solidFill>
            </a:endParaRPr>
          </a:p>
          <a:p>
            <a:endParaRPr lang="en-GB" dirty="0">
              <a:solidFill>
                <a:schemeClr val="accent5">
                  <a:lumMod val="50000"/>
                </a:schemeClr>
              </a:solidFill>
            </a:endParaRPr>
          </a:p>
          <a:p>
            <a:endParaRPr lang="en-GB" dirty="0">
              <a:solidFill>
                <a:schemeClr val="accent5">
                  <a:lumMod val="50000"/>
                </a:schemeClr>
              </a:solidFill>
            </a:endParaRPr>
          </a:p>
        </p:txBody>
      </p:sp>
      <p:sp>
        <p:nvSpPr>
          <p:cNvPr id="13" name="Slide Number Placeholder 12"/>
          <p:cNvSpPr>
            <a:spLocks noGrp="1"/>
          </p:cNvSpPr>
          <p:nvPr>
            <p:ph type="sldNum" sz="quarter" idx="12"/>
          </p:nvPr>
        </p:nvSpPr>
        <p:spPr/>
        <p:txBody>
          <a:bodyPr/>
          <a:lstStyle/>
          <a:p>
            <a:fld id="{E06D3D59-A131-4A4A-AC5D-E323D8F1F823}" type="slidenum">
              <a:rPr lang="en-GB" smtClean="0"/>
              <a:t>6</a:t>
            </a:fld>
            <a:endParaRPr lang="en-GB"/>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2" name="Footer Placeholder 1"/>
          <p:cNvSpPr>
            <a:spLocks noGrp="1"/>
          </p:cNvSpPr>
          <p:nvPr>
            <p:ph type="ftr" sz="quarter" idx="11"/>
          </p:nvPr>
        </p:nvSpPr>
        <p:spPr/>
        <p:txBody>
          <a:bodyPr/>
          <a:lstStyle/>
          <a:p>
            <a:endParaRPr lang="en-GB"/>
          </a:p>
        </p:txBody>
      </p:sp>
      <p:pic>
        <p:nvPicPr>
          <p:cNvPr id="3" name="Picture 2"/>
          <p:cNvPicPr>
            <a:picLocks noChangeAspect="1"/>
          </p:cNvPicPr>
          <p:nvPr/>
        </p:nvPicPr>
        <p:blipFill>
          <a:blip r:embed="rId3"/>
          <a:stretch>
            <a:fillRect/>
          </a:stretch>
        </p:blipFill>
        <p:spPr>
          <a:xfrm>
            <a:off x="559386" y="2313417"/>
            <a:ext cx="11073227" cy="3789432"/>
          </a:xfrm>
          <a:prstGeom prst="rect">
            <a:avLst/>
          </a:prstGeom>
          <a:ln w="38100">
            <a:solidFill>
              <a:srgbClr val="92D050"/>
            </a:solidFill>
          </a:ln>
        </p:spPr>
      </p:pic>
    </p:spTree>
    <p:extLst>
      <p:ext uri="{BB962C8B-B14F-4D97-AF65-F5344CB8AC3E}">
        <p14:creationId xmlns:p14="http://schemas.microsoft.com/office/powerpoint/2010/main" val="857924551"/>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2561" y="365126"/>
            <a:ext cx="10473537" cy="974146"/>
          </a:xfrm>
        </p:spPr>
        <p:txBody>
          <a:bodyPr>
            <a:normAutofit fontScale="90000"/>
          </a:bodyPr>
          <a:lstStyle/>
          <a:p>
            <a:r>
              <a:rPr lang="en-GB" b="1" dirty="0">
                <a:solidFill>
                  <a:schemeClr val="accent5">
                    <a:lumMod val="50000"/>
                  </a:schemeClr>
                </a:solidFill>
              </a:rPr>
              <a:t>Procurement Workstream: Progress Update (2/4)</a:t>
            </a:r>
            <a:endParaRPr lang="en-GB" dirty="0">
              <a:solidFill>
                <a:schemeClr val="accent5">
                  <a:lumMod val="50000"/>
                </a:schemeClr>
              </a:solidFill>
            </a:endParaRPr>
          </a:p>
        </p:txBody>
      </p:sp>
      <p:sp>
        <p:nvSpPr>
          <p:cNvPr id="13" name="Slide Number Placeholder 12"/>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06D3D59-A131-4A4A-AC5D-E323D8F1F823}"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GB" sz="1800" b="0" i="0" u="none" strike="noStrike" kern="0" cap="none" spc="0" normalizeH="0" baseline="0" noProof="0">
              <a:ln>
                <a:noFill/>
              </a:ln>
              <a:solidFill>
                <a:sysClr val="windowText" lastClr="000000"/>
              </a:solidFill>
              <a:effectLst/>
              <a:uLnTx/>
              <a:uFillTx/>
            </a:endParaRPr>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2" name="Footer Placeholder 1"/>
          <p:cNvSpPr>
            <a:spLocks noGrp="1"/>
          </p:cNvSpPr>
          <p:nvPr>
            <p:ph type="ftr"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graphicFrame>
        <p:nvGraphicFramePr>
          <p:cNvPr id="15" name="Content Placeholder 14"/>
          <p:cNvGraphicFramePr>
            <a:graphicFrameLocks noGrp="1"/>
          </p:cNvGraphicFramePr>
          <p:nvPr>
            <p:ph sz="half" idx="1"/>
            <p:extLst/>
          </p:nvPr>
        </p:nvGraphicFramePr>
        <p:xfrm>
          <a:off x="272561" y="1339270"/>
          <a:ext cx="11649807" cy="5017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Content Placeholder 2"/>
          <p:cNvSpPr>
            <a:spLocks noGrp="1"/>
          </p:cNvSpPr>
          <p:nvPr>
            <p:ph sz="half" idx="1"/>
          </p:nvPr>
        </p:nvSpPr>
        <p:spPr>
          <a:xfrm>
            <a:off x="272561" y="1822062"/>
            <a:ext cx="5444729" cy="3977699"/>
          </a:xfrm>
          <a:ln>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endParaRPr lang="en-GB" sz="2400" b="1" dirty="0">
              <a:solidFill>
                <a:schemeClr val="accent5">
                  <a:lumMod val="50000"/>
                </a:schemeClr>
              </a:solidFill>
            </a:endParaRPr>
          </a:p>
          <a:p>
            <a:r>
              <a:rPr lang="en-GB" b="1" dirty="0">
                <a:solidFill>
                  <a:schemeClr val="accent5">
                    <a:lumMod val="50000"/>
                  </a:schemeClr>
                </a:solidFill>
              </a:rPr>
              <a:t>Discussed features of new WHO evaluation system </a:t>
            </a:r>
          </a:p>
          <a:p>
            <a:pPr marL="0" indent="0">
              <a:buNone/>
            </a:pPr>
            <a:endParaRPr lang="en-GB" b="1" dirty="0">
              <a:solidFill>
                <a:schemeClr val="accent5">
                  <a:lumMod val="50000"/>
                </a:schemeClr>
              </a:solidFill>
            </a:endParaRPr>
          </a:p>
          <a:p>
            <a:pPr lvl="1"/>
            <a:r>
              <a:rPr lang="en-GB" dirty="0">
                <a:solidFill>
                  <a:schemeClr val="accent5">
                    <a:lumMod val="50000"/>
                  </a:schemeClr>
                </a:solidFill>
              </a:rPr>
              <a:t>Submitted feedback into PQ consultation following October 2016 workshop</a:t>
            </a:r>
          </a:p>
          <a:p>
            <a:pPr lvl="1"/>
            <a:endParaRPr lang="en-GB" dirty="0">
              <a:solidFill>
                <a:schemeClr val="accent5">
                  <a:lumMod val="50000"/>
                </a:schemeClr>
              </a:solidFill>
            </a:endParaRPr>
          </a:p>
          <a:p>
            <a:pPr marL="0" indent="0">
              <a:buNone/>
            </a:pPr>
            <a:endParaRPr lang="en-GB" dirty="0"/>
          </a:p>
        </p:txBody>
      </p:sp>
      <p:sp>
        <p:nvSpPr>
          <p:cNvPr id="16" name="Content Placeholder 2"/>
          <p:cNvSpPr>
            <a:spLocks noGrp="1"/>
          </p:cNvSpPr>
          <p:nvPr>
            <p:ph sz="half" idx="1"/>
          </p:nvPr>
        </p:nvSpPr>
        <p:spPr>
          <a:xfrm>
            <a:off x="6456516" y="1822061"/>
            <a:ext cx="5465852" cy="3977699"/>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endParaRPr lang="en-GB" sz="2400" b="1" dirty="0">
              <a:solidFill>
                <a:schemeClr val="accent5">
                  <a:lumMod val="50000"/>
                </a:schemeClr>
              </a:solidFill>
            </a:endParaRPr>
          </a:p>
          <a:p>
            <a:r>
              <a:rPr lang="en-GB" b="1" dirty="0">
                <a:solidFill>
                  <a:schemeClr val="accent5">
                    <a:lumMod val="50000"/>
                  </a:schemeClr>
                </a:solidFill>
              </a:rPr>
              <a:t>Outlined data requirements for new products</a:t>
            </a:r>
          </a:p>
          <a:p>
            <a:pPr marL="0" indent="0">
              <a:buNone/>
            </a:pPr>
            <a:endParaRPr lang="en-GB" b="1" dirty="0">
              <a:solidFill>
                <a:schemeClr val="accent5">
                  <a:lumMod val="50000"/>
                </a:schemeClr>
              </a:solidFill>
            </a:endParaRPr>
          </a:p>
          <a:p>
            <a:pPr lvl="1"/>
            <a:r>
              <a:rPr lang="en-GB" dirty="0">
                <a:solidFill>
                  <a:schemeClr val="accent5">
                    <a:lumMod val="50000"/>
                  </a:schemeClr>
                </a:solidFill>
              </a:rPr>
              <a:t>Provided input to WHO’s vector control policy document</a:t>
            </a:r>
          </a:p>
          <a:p>
            <a:pPr lvl="1"/>
            <a:r>
              <a:rPr lang="en-GB" dirty="0">
                <a:solidFill>
                  <a:schemeClr val="accent5">
                    <a:lumMod val="50000"/>
                  </a:schemeClr>
                </a:solidFill>
              </a:rPr>
              <a:t>Specifically regarding data needs around determining ‘public health value’</a:t>
            </a:r>
            <a:endParaRPr lang="en-GB" dirty="0"/>
          </a:p>
          <a:p>
            <a:pPr lvl="1"/>
            <a:endParaRPr lang="en-GB" dirty="0">
              <a:solidFill>
                <a:schemeClr val="accent5">
                  <a:lumMod val="50000"/>
                </a:schemeClr>
              </a:solidFill>
            </a:endParaRPr>
          </a:p>
        </p:txBody>
      </p:sp>
    </p:spTree>
    <p:extLst>
      <p:ext uri="{BB962C8B-B14F-4D97-AF65-F5344CB8AC3E}">
        <p14:creationId xmlns:p14="http://schemas.microsoft.com/office/powerpoint/2010/main" val="2172528090"/>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2561" y="365126"/>
            <a:ext cx="10473537" cy="974146"/>
          </a:xfrm>
        </p:spPr>
        <p:txBody>
          <a:bodyPr>
            <a:normAutofit fontScale="90000"/>
          </a:bodyPr>
          <a:lstStyle/>
          <a:p>
            <a:r>
              <a:rPr lang="en-GB" b="1" dirty="0">
                <a:solidFill>
                  <a:schemeClr val="accent5">
                    <a:lumMod val="50000"/>
                  </a:schemeClr>
                </a:solidFill>
              </a:rPr>
              <a:t>Procurement Workstream: Progress Update (3/4)</a:t>
            </a:r>
            <a:endParaRPr lang="en-GB" dirty="0">
              <a:solidFill>
                <a:schemeClr val="accent5">
                  <a:lumMod val="50000"/>
                </a:schemeClr>
              </a:solidFill>
            </a:endParaRPr>
          </a:p>
        </p:txBody>
      </p:sp>
      <p:sp>
        <p:nvSpPr>
          <p:cNvPr id="13" name="Slide Number Placeholder 12"/>
          <p:cNvSpPr>
            <a:spLocks noGrp="1"/>
          </p:cNvSpPr>
          <p:nvPr>
            <p:ph type="sldNum" sz="quarter" idx="12"/>
          </p:nvPr>
        </p:nvSpPr>
        <p:spPr/>
        <p:txBody>
          <a:bodyPr/>
          <a:lstStyle/>
          <a:p>
            <a:fld id="{E06D3D59-A131-4A4A-AC5D-E323D8F1F823}" type="slidenum">
              <a:rPr lang="en-GB" smtClean="0"/>
              <a:t>8</a:t>
            </a:fld>
            <a:endParaRPr lang="en-GB"/>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2" name="Footer Placeholder 1"/>
          <p:cNvSpPr>
            <a:spLocks noGrp="1"/>
          </p:cNvSpPr>
          <p:nvPr>
            <p:ph type="ftr" sz="quarter" idx="11"/>
          </p:nvPr>
        </p:nvSpPr>
        <p:spPr/>
        <p:txBody>
          <a:bodyPr/>
          <a:lstStyle/>
          <a:p>
            <a:endParaRPr lang="en-GB"/>
          </a:p>
        </p:txBody>
      </p:sp>
      <p:graphicFrame>
        <p:nvGraphicFramePr>
          <p:cNvPr id="15" name="Content Placeholder 14"/>
          <p:cNvGraphicFramePr>
            <a:graphicFrameLocks noGrp="1"/>
          </p:cNvGraphicFramePr>
          <p:nvPr>
            <p:ph sz="half" idx="1"/>
          </p:nvPr>
        </p:nvGraphicFramePr>
        <p:xfrm>
          <a:off x="272561" y="1339270"/>
          <a:ext cx="11649807" cy="5017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extBox 10"/>
          <p:cNvSpPr txBox="1"/>
          <p:nvPr/>
        </p:nvSpPr>
        <p:spPr>
          <a:xfrm>
            <a:off x="3642690" y="3248621"/>
            <a:ext cx="4906619" cy="86177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GB" b="1" dirty="0">
                <a:solidFill>
                  <a:schemeClr val="accent5">
                    <a:lumMod val="50000"/>
                  </a:schemeClr>
                </a:solidFill>
              </a:rPr>
              <a:t>Harmonisation on packaged vs ‘naked’ nets</a:t>
            </a:r>
          </a:p>
          <a:p>
            <a:pPr marL="742950" lvl="1" indent="-285750">
              <a:buFont typeface="Arial" panose="020B0604020202020204" pitchFamily="34" charset="0"/>
              <a:buChar char="•"/>
            </a:pPr>
            <a:r>
              <a:rPr lang="en-GB" sz="1600" dirty="0">
                <a:solidFill>
                  <a:schemeClr val="accent5">
                    <a:lumMod val="50000"/>
                  </a:schemeClr>
                </a:solidFill>
              </a:rPr>
              <a:t>Contradictions founds in guidance for countries</a:t>
            </a:r>
          </a:p>
          <a:p>
            <a:pPr marL="742950" lvl="1" indent="-285750">
              <a:buFont typeface="Arial" panose="020B0604020202020204" pitchFamily="34" charset="0"/>
              <a:buChar char="•"/>
            </a:pPr>
            <a:r>
              <a:rPr lang="en-GB" sz="1600" dirty="0">
                <a:solidFill>
                  <a:schemeClr val="accent5">
                    <a:lumMod val="50000"/>
                  </a:schemeClr>
                </a:solidFill>
              </a:rPr>
              <a:t>Recommendation to WHO formulated</a:t>
            </a:r>
          </a:p>
        </p:txBody>
      </p:sp>
      <p:sp>
        <p:nvSpPr>
          <p:cNvPr id="14" name="TextBox 13"/>
          <p:cNvSpPr txBox="1"/>
          <p:nvPr/>
        </p:nvSpPr>
        <p:spPr>
          <a:xfrm>
            <a:off x="272561" y="1414010"/>
            <a:ext cx="7880839" cy="160043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GB" b="1" dirty="0">
                <a:solidFill>
                  <a:schemeClr val="accent5">
                    <a:lumMod val="50000"/>
                  </a:schemeClr>
                </a:solidFill>
              </a:rPr>
              <a:t>Discussions began around sharing data from post-market surveillance</a:t>
            </a:r>
            <a:r>
              <a:rPr lang="en-GB" dirty="0">
                <a:solidFill>
                  <a:schemeClr val="accent5">
                    <a:lumMod val="50000"/>
                  </a:schemeClr>
                </a:solidFill>
              </a:rPr>
              <a:t> </a:t>
            </a:r>
          </a:p>
          <a:p>
            <a:pPr marL="742950" lvl="1" indent="-285750">
              <a:buFont typeface="Arial" panose="020B0604020202020204" pitchFamily="34" charset="0"/>
              <a:buChar char="•"/>
            </a:pPr>
            <a:r>
              <a:rPr lang="en-GB" sz="1600" dirty="0">
                <a:solidFill>
                  <a:schemeClr val="accent5">
                    <a:lumMod val="50000"/>
                  </a:schemeClr>
                </a:solidFill>
              </a:rPr>
              <a:t>Suggested risk matrix approach</a:t>
            </a:r>
          </a:p>
          <a:p>
            <a:pPr marL="742950" lvl="1" indent="-285750">
              <a:buFont typeface="Arial" panose="020B0604020202020204" pitchFamily="34" charset="0"/>
              <a:buChar char="•"/>
            </a:pPr>
            <a:r>
              <a:rPr lang="en-GB" sz="1600" dirty="0">
                <a:solidFill>
                  <a:schemeClr val="accent5">
                    <a:lumMod val="50000"/>
                  </a:schemeClr>
                </a:solidFill>
              </a:rPr>
              <a:t>Need minimum requirements for data collection by countries</a:t>
            </a:r>
          </a:p>
          <a:p>
            <a:pPr marL="742950" lvl="1" indent="-285750">
              <a:buFont typeface="Arial" panose="020B0604020202020204" pitchFamily="34" charset="0"/>
              <a:buChar char="•"/>
            </a:pPr>
            <a:r>
              <a:rPr lang="en-GB" sz="1600" dirty="0">
                <a:solidFill>
                  <a:schemeClr val="accent5">
                    <a:lumMod val="50000"/>
                  </a:schemeClr>
                </a:solidFill>
              </a:rPr>
              <a:t>Balance needed between establishing systematic data collection and not burdening countries</a:t>
            </a:r>
          </a:p>
          <a:p>
            <a:pPr marL="742950" lvl="1" indent="-285750">
              <a:buFont typeface="Arial" panose="020B0604020202020204" pitchFamily="34" charset="0"/>
              <a:buChar char="•"/>
            </a:pPr>
            <a:r>
              <a:rPr lang="en-GB" sz="1600" dirty="0">
                <a:solidFill>
                  <a:schemeClr val="accent5">
                    <a:lumMod val="50000"/>
                  </a:schemeClr>
                </a:solidFill>
              </a:rPr>
              <a:t>Agree how data will be interpreted and shared by countries, procurers and WHO</a:t>
            </a:r>
          </a:p>
        </p:txBody>
      </p:sp>
      <p:sp>
        <p:nvSpPr>
          <p:cNvPr id="16" name="TextBox 15"/>
          <p:cNvSpPr txBox="1"/>
          <p:nvPr/>
        </p:nvSpPr>
        <p:spPr>
          <a:xfrm>
            <a:off x="5435029" y="4344568"/>
            <a:ext cx="6487339" cy="160043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en-GB" b="1" dirty="0">
                <a:solidFill>
                  <a:schemeClr val="accent5">
                    <a:lumMod val="50000"/>
                  </a:schemeClr>
                </a:solidFill>
              </a:rPr>
              <a:t>Harmonisation on pre-shipment testing of nets</a:t>
            </a:r>
          </a:p>
          <a:p>
            <a:pPr marL="742950" lvl="1" indent="-285750">
              <a:buFont typeface="Arial" panose="020B0604020202020204" pitchFamily="34" charset="0"/>
              <a:buChar char="•"/>
            </a:pPr>
            <a:r>
              <a:rPr lang="en-GB" sz="1600" dirty="0">
                <a:solidFill>
                  <a:schemeClr val="accent5">
                    <a:lumMod val="50000"/>
                  </a:schemeClr>
                </a:solidFill>
              </a:rPr>
              <a:t>Agreed way forward between </a:t>
            </a:r>
            <a:r>
              <a:rPr lang="en-GB" sz="1600" dirty="0" err="1">
                <a:solidFill>
                  <a:schemeClr val="accent5">
                    <a:lumMod val="50000"/>
                  </a:schemeClr>
                </a:solidFill>
              </a:rPr>
              <a:t>Unicef</a:t>
            </a:r>
            <a:r>
              <a:rPr lang="en-GB" sz="1600" dirty="0">
                <a:solidFill>
                  <a:schemeClr val="accent5">
                    <a:lumMod val="50000"/>
                  </a:schemeClr>
                </a:solidFill>
              </a:rPr>
              <a:t>, PMI, PSI and the Global Fund</a:t>
            </a:r>
          </a:p>
          <a:p>
            <a:pPr marL="742950" lvl="1" indent="-285750">
              <a:buFont typeface="Arial" panose="020B0604020202020204" pitchFamily="34" charset="0"/>
              <a:buChar char="•"/>
            </a:pPr>
            <a:r>
              <a:rPr lang="en-GB" sz="1600" dirty="0">
                <a:solidFill>
                  <a:schemeClr val="accent5">
                    <a:lumMod val="50000"/>
                  </a:schemeClr>
                </a:solidFill>
              </a:rPr>
              <a:t>Based on revised </a:t>
            </a:r>
            <a:r>
              <a:rPr lang="en-GB" sz="1600" dirty="0" err="1">
                <a:solidFill>
                  <a:schemeClr val="accent5">
                    <a:lumMod val="50000"/>
                  </a:schemeClr>
                </a:solidFill>
              </a:rPr>
              <a:t>Unicef</a:t>
            </a:r>
            <a:r>
              <a:rPr lang="en-GB" sz="1600" dirty="0">
                <a:solidFill>
                  <a:schemeClr val="accent5">
                    <a:lumMod val="50000"/>
                  </a:schemeClr>
                </a:solidFill>
              </a:rPr>
              <a:t> guidelines</a:t>
            </a:r>
          </a:p>
          <a:p>
            <a:pPr marL="742950" lvl="1" indent="-285750">
              <a:buFont typeface="Arial" panose="020B0604020202020204" pitchFamily="34" charset="0"/>
              <a:buChar char="•"/>
            </a:pPr>
            <a:r>
              <a:rPr lang="en-GB" sz="1600" dirty="0">
                <a:solidFill>
                  <a:schemeClr val="accent5">
                    <a:lumMod val="50000"/>
                  </a:schemeClr>
                </a:solidFill>
              </a:rPr>
              <a:t>Alignment between procurers on AQLs</a:t>
            </a:r>
          </a:p>
          <a:p>
            <a:pPr marL="742950" lvl="1" indent="-285750">
              <a:buFont typeface="Arial" panose="020B0604020202020204" pitchFamily="34" charset="0"/>
              <a:buChar char="•"/>
            </a:pPr>
            <a:r>
              <a:rPr lang="en-GB" sz="1600" dirty="0">
                <a:solidFill>
                  <a:schemeClr val="accent5">
                    <a:lumMod val="50000"/>
                  </a:schemeClr>
                </a:solidFill>
              </a:rPr>
              <a:t>Alignment on definition of defects</a:t>
            </a:r>
          </a:p>
          <a:p>
            <a:pPr marL="742950" lvl="1" indent="-285750">
              <a:buFont typeface="Arial" panose="020B0604020202020204" pitchFamily="34" charset="0"/>
              <a:buChar char="•"/>
            </a:pPr>
            <a:r>
              <a:rPr lang="en-GB" sz="1600" dirty="0">
                <a:solidFill>
                  <a:schemeClr val="accent5">
                    <a:lumMod val="50000"/>
                  </a:schemeClr>
                </a:solidFill>
              </a:rPr>
              <a:t>Engagement with industry group planned</a:t>
            </a:r>
          </a:p>
        </p:txBody>
      </p:sp>
    </p:spTree>
    <p:extLst>
      <p:ext uri="{BB962C8B-B14F-4D97-AF65-F5344CB8AC3E}">
        <p14:creationId xmlns:p14="http://schemas.microsoft.com/office/powerpoint/2010/main" val="3099007184"/>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2561" y="365126"/>
            <a:ext cx="10473537" cy="974146"/>
          </a:xfrm>
        </p:spPr>
        <p:txBody>
          <a:bodyPr>
            <a:normAutofit fontScale="90000"/>
          </a:bodyPr>
          <a:lstStyle/>
          <a:p>
            <a:r>
              <a:rPr lang="en-GB" b="1" dirty="0">
                <a:solidFill>
                  <a:schemeClr val="accent5">
                    <a:lumMod val="50000"/>
                  </a:schemeClr>
                </a:solidFill>
              </a:rPr>
              <a:t>Procurement Workstream: Progress Update (4/4)</a:t>
            </a:r>
            <a:endParaRPr lang="en-GB" dirty="0">
              <a:solidFill>
                <a:schemeClr val="accent5">
                  <a:lumMod val="50000"/>
                </a:schemeClr>
              </a:solidFill>
            </a:endParaRPr>
          </a:p>
        </p:txBody>
      </p:sp>
      <p:sp>
        <p:nvSpPr>
          <p:cNvPr id="13" name="Slide Number Placeholder 12"/>
          <p:cNvSpPr>
            <a:spLocks noGrp="1"/>
          </p:cNvSpPr>
          <p:nvPr>
            <p:ph type="sldNum" sz="quarter" idx="12"/>
          </p:nvPr>
        </p:nvSpPr>
        <p:spPr/>
        <p:txBody>
          <a:bodyPr/>
          <a:lstStyle/>
          <a:p>
            <a:fld id="{E06D3D59-A131-4A4A-AC5D-E323D8F1F823}" type="slidenum">
              <a:rPr lang="en-GB" smtClean="0"/>
              <a:t>9</a:t>
            </a:fld>
            <a:endParaRPr lang="en-GB"/>
          </a:p>
        </p:txBody>
      </p:sp>
      <p:pic>
        <p:nvPicPr>
          <p:cNvPr id="4" name="Picture 3"/>
          <p:cNvPicPr>
            <a:picLocks noChangeAspect="1"/>
          </p:cNvPicPr>
          <p:nvPr/>
        </p:nvPicPr>
        <p:blipFill>
          <a:blip r:embed="rId2"/>
          <a:stretch>
            <a:fillRect/>
          </a:stretch>
        </p:blipFill>
        <p:spPr>
          <a:xfrm>
            <a:off x="10746098" y="148104"/>
            <a:ext cx="1361779" cy="1191169"/>
          </a:xfrm>
          <a:prstGeom prst="rect">
            <a:avLst/>
          </a:prstGeom>
        </p:spPr>
      </p:pic>
      <p:cxnSp>
        <p:nvCxnSpPr>
          <p:cNvPr id="6" name="Straight Connector 5"/>
          <p:cNvCxnSpPr/>
          <p:nvPr/>
        </p:nvCxnSpPr>
        <p:spPr>
          <a:xfrm>
            <a:off x="838200" y="1339271"/>
            <a:ext cx="3135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2561" y="1339271"/>
            <a:ext cx="11649807"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72561" y="6356348"/>
            <a:ext cx="11649807" cy="8792"/>
          </a:xfrm>
          <a:prstGeom prst="line">
            <a:avLst/>
          </a:prstGeom>
          <a:ln>
            <a:solidFill>
              <a:schemeClr val="accent1">
                <a:lumMod val="50000"/>
              </a:schemeClr>
            </a:solidFill>
          </a:ln>
        </p:spPr>
        <p:style>
          <a:lnRef idx="3">
            <a:schemeClr val="accent5"/>
          </a:lnRef>
          <a:fillRef idx="0">
            <a:schemeClr val="accent5"/>
          </a:fillRef>
          <a:effectRef idx="2">
            <a:schemeClr val="accent5"/>
          </a:effectRef>
          <a:fontRef idx="minor">
            <a:schemeClr val="tx1"/>
          </a:fontRef>
        </p:style>
      </p:cxnSp>
      <p:sp>
        <p:nvSpPr>
          <p:cNvPr id="2" name="Footer Placeholder 1"/>
          <p:cNvSpPr>
            <a:spLocks noGrp="1"/>
          </p:cNvSpPr>
          <p:nvPr>
            <p:ph type="ftr" sz="quarter" idx="11"/>
          </p:nvPr>
        </p:nvSpPr>
        <p:spPr/>
        <p:txBody>
          <a:bodyPr/>
          <a:lstStyle/>
          <a:p>
            <a:endParaRPr lang="en-GB"/>
          </a:p>
        </p:txBody>
      </p:sp>
      <p:graphicFrame>
        <p:nvGraphicFramePr>
          <p:cNvPr id="15" name="Content Placeholder 14"/>
          <p:cNvGraphicFramePr>
            <a:graphicFrameLocks noGrp="1"/>
          </p:cNvGraphicFramePr>
          <p:nvPr>
            <p:ph sz="half" idx="1"/>
          </p:nvPr>
        </p:nvGraphicFramePr>
        <p:xfrm>
          <a:off x="272561" y="1339270"/>
          <a:ext cx="11649807" cy="5017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19528" y="1509819"/>
            <a:ext cx="11352944" cy="467820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buFont typeface="Arial" panose="020B0604020202020204" pitchFamily="34" charset="0"/>
              <a:buChar char="•"/>
            </a:pPr>
            <a:endParaRPr lang="en-GB" b="1" dirty="0">
              <a:solidFill>
                <a:schemeClr val="accent1">
                  <a:lumMod val="50000"/>
                </a:schemeClr>
              </a:solidFill>
            </a:endParaRPr>
          </a:p>
          <a:p>
            <a:pPr marL="285750" indent="-285750">
              <a:buFont typeface="Arial" panose="020B0604020202020204" pitchFamily="34" charset="0"/>
              <a:buChar char="•"/>
            </a:pPr>
            <a:r>
              <a:rPr lang="en-GB" sz="2800" b="1" dirty="0">
                <a:solidFill>
                  <a:schemeClr val="accent1">
                    <a:lumMod val="50000"/>
                  </a:schemeClr>
                </a:solidFill>
              </a:rPr>
              <a:t>Progress on resistance testing paper shortage</a:t>
            </a:r>
          </a:p>
          <a:p>
            <a:endParaRPr lang="en-GB" b="1" dirty="0">
              <a:solidFill>
                <a:schemeClr val="accent1">
                  <a:lumMod val="50000"/>
                </a:schemeClr>
              </a:solidFill>
            </a:endParaRPr>
          </a:p>
          <a:p>
            <a:pPr marL="742950" lvl="1" indent="-285750">
              <a:buFont typeface="Arial" panose="020B0604020202020204" pitchFamily="34" charset="0"/>
              <a:buChar char="•"/>
            </a:pPr>
            <a:r>
              <a:rPr lang="en-GB" dirty="0">
                <a:solidFill>
                  <a:schemeClr val="accent1">
                    <a:lumMod val="50000"/>
                  </a:schemeClr>
                </a:solidFill>
              </a:rPr>
              <a:t>WHO are working with their regional offices in identifying facilities which are equipped and staffed to produce the test papers</a:t>
            </a:r>
          </a:p>
          <a:p>
            <a:pPr marL="1200150" lvl="2" indent="-285750">
              <a:buFont typeface="Arial" panose="020B0604020202020204" pitchFamily="34" charset="0"/>
              <a:buChar char="•"/>
            </a:pPr>
            <a:r>
              <a:rPr lang="en-GB" dirty="0">
                <a:solidFill>
                  <a:schemeClr val="accent1">
                    <a:lumMod val="50000"/>
                  </a:schemeClr>
                </a:solidFill>
              </a:rPr>
              <a:t>PAHO has identified two centres in Brazil and Argentina where they want to enhance quality and ensure the papers are of the same standards as Malaysia. Test papers are currently produced in these sites for local use.</a:t>
            </a:r>
          </a:p>
          <a:p>
            <a:pPr marL="742950" lvl="1" indent="-285750">
              <a:buFont typeface="Arial" panose="020B0604020202020204" pitchFamily="34" charset="0"/>
              <a:buChar char="•"/>
            </a:pPr>
            <a:r>
              <a:rPr lang="en-GB" dirty="0">
                <a:solidFill>
                  <a:schemeClr val="accent1">
                    <a:lumMod val="50000"/>
                  </a:schemeClr>
                </a:solidFill>
              </a:rPr>
              <a:t>A workshop is planned for July 2017 in Rio, where experts from Malaysia will participate</a:t>
            </a:r>
            <a:endParaRPr lang="en-GB" sz="2000" dirty="0">
              <a:solidFill>
                <a:schemeClr val="accent1">
                  <a:lumMod val="50000"/>
                </a:schemeClr>
              </a:solidFill>
            </a:endParaRPr>
          </a:p>
          <a:p>
            <a:pPr marL="742950" lvl="1" indent="-285750">
              <a:buFont typeface="Arial" panose="020B0604020202020204" pitchFamily="34" charset="0"/>
              <a:buChar char="•"/>
            </a:pPr>
            <a:r>
              <a:rPr lang="en-GB" dirty="0">
                <a:solidFill>
                  <a:schemeClr val="accent1">
                    <a:lumMod val="50000"/>
                  </a:schemeClr>
                </a:solidFill>
              </a:rPr>
              <a:t>Second workshop scheduled in Malaysia (Q4 2017) to train staff from India and possibly Cameroon for the production and QA of test papers. </a:t>
            </a:r>
          </a:p>
          <a:p>
            <a:pPr marL="742950" lvl="1" indent="-285750">
              <a:buFont typeface="Arial" panose="020B0604020202020204" pitchFamily="34" charset="0"/>
              <a:buChar char="•"/>
            </a:pPr>
            <a:r>
              <a:rPr lang="en-GB" dirty="0">
                <a:solidFill>
                  <a:schemeClr val="accent1">
                    <a:lumMod val="50000"/>
                  </a:schemeClr>
                </a:solidFill>
              </a:rPr>
              <a:t>The Indian institution has been producing papers for many years and the Govt supports the initiative</a:t>
            </a:r>
          </a:p>
          <a:p>
            <a:pPr marL="742950" lvl="1" indent="-285750">
              <a:buFont typeface="Arial" panose="020B0604020202020204" pitchFamily="34" charset="0"/>
              <a:buChar char="•"/>
            </a:pPr>
            <a:r>
              <a:rPr lang="en-GB" dirty="0">
                <a:solidFill>
                  <a:schemeClr val="accent1">
                    <a:lumMod val="50000"/>
                  </a:schemeClr>
                </a:solidFill>
              </a:rPr>
              <a:t>These sites should be up and running by Q3 2018</a:t>
            </a:r>
          </a:p>
          <a:p>
            <a:pPr marL="742950" lvl="1" indent="-285750">
              <a:buFont typeface="Arial" panose="020B0604020202020204" pitchFamily="34" charset="0"/>
              <a:buChar char="•"/>
            </a:pPr>
            <a:r>
              <a:rPr lang="en-GB" dirty="0">
                <a:solidFill>
                  <a:schemeClr val="accent1">
                    <a:lumMod val="50000"/>
                  </a:schemeClr>
                </a:solidFill>
              </a:rPr>
              <a:t>The sites should meet the global demand, cut down the time and cost of shipment and ensure quality</a:t>
            </a:r>
          </a:p>
          <a:p>
            <a:pPr marL="742950" lvl="1" indent="-285750">
              <a:buFont typeface="Arial" panose="020B0604020202020204" pitchFamily="34" charset="0"/>
              <a:buChar char="•"/>
            </a:pPr>
            <a:r>
              <a:rPr lang="en-GB" dirty="0">
                <a:solidFill>
                  <a:schemeClr val="accent1">
                    <a:lumMod val="50000"/>
                  </a:schemeClr>
                </a:solidFill>
              </a:rPr>
              <a:t>Precision techniques also being explored as a potential way of producing papers in a more automated way</a:t>
            </a:r>
            <a:endParaRPr lang="en-GB" sz="2000" dirty="0">
              <a:solidFill>
                <a:schemeClr val="accent1">
                  <a:lumMod val="50000"/>
                </a:schemeClr>
              </a:solidFill>
            </a:endParaRPr>
          </a:p>
          <a:p>
            <a:pPr marL="742950" lvl="1" indent="-285750">
              <a:buFont typeface="Arial" panose="020B0604020202020204" pitchFamily="34" charset="0"/>
              <a:buChar char="•"/>
            </a:pPr>
            <a:endParaRPr lang="en-GB" dirty="0">
              <a:solidFill>
                <a:schemeClr val="accent5">
                  <a:lumMod val="50000"/>
                </a:schemeClr>
              </a:solidFill>
            </a:endParaRPr>
          </a:p>
        </p:txBody>
      </p:sp>
    </p:spTree>
    <p:extLst>
      <p:ext uri="{BB962C8B-B14F-4D97-AF65-F5344CB8AC3E}">
        <p14:creationId xmlns:p14="http://schemas.microsoft.com/office/powerpoint/2010/main" val="380133275"/>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P Workstream Slides DRAFT" id="{E60CF8F4-B6C4-4735-A38E-E2E228FEE58A}" vid="{BFCEBCF1-179D-40DD-A6E2-2B04B99D83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I2I Convening GLP Workstream Slides DRAFT</Template>
  <TotalTime>1492</TotalTime>
  <Words>675</Words>
  <Application>Microsoft Office PowerPoint</Application>
  <PresentationFormat>Widescreen</PresentationFormat>
  <Paragraphs>136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Workstream Update: Procurement</vt:lpstr>
      <vt:lpstr>Presentation Objectives </vt:lpstr>
      <vt:lpstr>Procrement Workstream: Introduction</vt:lpstr>
      <vt:lpstr>Procurement Workstream Members</vt:lpstr>
      <vt:lpstr>Procurement Workstream Purpose</vt:lpstr>
      <vt:lpstr>Procurement Workstream: Progress Update (1/4)</vt:lpstr>
      <vt:lpstr>Procurement Workstream: Progress Update (2/4)</vt:lpstr>
      <vt:lpstr>Procurement Workstream: Progress Update (3/4)</vt:lpstr>
      <vt:lpstr>Procurement Workstream: Progress Update (4/4)</vt:lpstr>
      <vt:lpstr>Procurement Workstream View on New WHO System</vt:lpstr>
      <vt:lpstr>Procurement Workstream: Future Priorities</vt:lpstr>
      <vt:lpstr>Procurement Workstream: Future Priorities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Workstream Update: GLP Site Accreditation</dc:title>
  <dc:creator>Fred Yeomans</dc:creator>
  <cp:lastModifiedBy>Fred Yeomans</cp:lastModifiedBy>
  <cp:revision>93</cp:revision>
  <cp:lastPrinted>2017-06-14T08:39:07Z</cp:lastPrinted>
  <dcterms:created xsi:type="dcterms:W3CDTF">2017-05-18T13:38:38Z</dcterms:created>
  <dcterms:modified xsi:type="dcterms:W3CDTF">2017-06-20T10:09:36Z</dcterms:modified>
</cp:coreProperties>
</file>