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91" r:id="rId2"/>
    <p:sldId id="292" r:id="rId3"/>
    <p:sldId id="274" r:id="rId4"/>
    <p:sldId id="272" r:id="rId5"/>
    <p:sldId id="259" r:id="rId6"/>
    <p:sldId id="271" r:id="rId7"/>
    <p:sldId id="281" r:id="rId8"/>
    <p:sldId id="275" r:id="rId9"/>
    <p:sldId id="276" r:id="rId10"/>
    <p:sldId id="278" r:id="rId11"/>
    <p:sldId id="282" r:id="rId12"/>
    <p:sldId id="279" r:id="rId13"/>
    <p:sldId id="285" r:id="rId14"/>
    <p:sldId id="284" r:id="rId15"/>
    <p:sldId id="28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d Yeomans" initials="FY" lastIdx="0" clrIdx="0">
    <p:extLst>
      <p:ext uri="{19B8F6BF-5375-455C-9EA6-DF929625EA0E}">
        <p15:presenceInfo xmlns:p15="http://schemas.microsoft.com/office/powerpoint/2012/main" userId="S-1-5-21-2487726663-2905633229-874407919-29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192" autoAdjust="0"/>
  </p:normalViewPr>
  <p:slideViewPr>
    <p:cSldViewPr snapToGrid="0">
      <p:cViewPr varScale="1">
        <p:scale>
          <a:sx n="92" d="100"/>
          <a:sy n="92" d="100"/>
        </p:scale>
        <p:origin x="772" y="56"/>
      </p:cViewPr>
      <p:guideLst/>
    </p:cSldViewPr>
  </p:slideViewPr>
  <p:outlineViewPr>
    <p:cViewPr>
      <p:scale>
        <a:sx n="33" d="100"/>
        <a:sy n="33" d="100"/>
      </p:scale>
      <p:origin x="0" y="-3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26508-70D8-45DE-BDBE-21F6FC7714BD}" type="doc">
      <dgm:prSet loTypeId="urn:microsoft.com/office/officeart/2005/8/layout/radial4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BFE2800-E1B2-4CDB-99B6-E03F501C6B12}">
      <dgm:prSet phldrT="[Text]"/>
      <dgm:spPr/>
      <dgm:t>
        <a:bodyPr/>
        <a:lstStyle/>
        <a:p>
          <a:r>
            <a:rPr lang="en-US" dirty="0"/>
            <a:t>Innovation Efficiency Quality</a:t>
          </a:r>
        </a:p>
      </dgm:t>
    </dgm:pt>
    <dgm:pt modelId="{D62D028B-CB10-4C69-B76A-0EF395C7538C}" type="parTrans" cxnId="{DF790CF2-730A-48C9-A7F1-82606BEE38B6}">
      <dgm:prSet/>
      <dgm:spPr/>
      <dgm:t>
        <a:bodyPr/>
        <a:lstStyle/>
        <a:p>
          <a:endParaRPr lang="en-US"/>
        </a:p>
      </dgm:t>
    </dgm:pt>
    <dgm:pt modelId="{ED3D0B54-885F-4D2D-8AF2-5241CA56F330}" type="sibTrans" cxnId="{DF790CF2-730A-48C9-A7F1-82606BEE38B6}">
      <dgm:prSet/>
      <dgm:spPr/>
      <dgm:t>
        <a:bodyPr/>
        <a:lstStyle/>
        <a:p>
          <a:endParaRPr lang="en-US"/>
        </a:p>
      </dgm:t>
    </dgm:pt>
    <dgm:pt modelId="{5478073A-7B83-47AE-993C-CE0A46CC0F41}">
      <dgm:prSet phldrT="[Text]" custT="1"/>
      <dgm:spPr/>
      <dgm:t>
        <a:bodyPr/>
        <a:lstStyle/>
        <a:p>
          <a:r>
            <a:rPr lang="en-GB" sz="1600" b="0" dirty="0"/>
            <a:t>PQ and policy process: discussion of real-time feedback</a:t>
          </a:r>
        </a:p>
      </dgm:t>
    </dgm:pt>
    <dgm:pt modelId="{14BD756E-DB5F-482B-9CE1-601DDA9A99A5}" type="parTrans" cxnId="{A42F9183-C115-4CC2-A949-27DE289233A0}">
      <dgm:prSet/>
      <dgm:spPr/>
      <dgm:t>
        <a:bodyPr/>
        <a:lstStyle/>
        <a:p>
          <a:endParaRPr lang="en-US"/>
        </a:p>
      </dgm:t>
    </dgm:pt>
    <dgm:pt modelId="{5CF3B720-0B9B-4B95-9EF4-33421F268920}" type="sibTrans" cxnId="{A42F9183-C115-4CC2-A949-27DE289233A0}">
      <dgm:prSet/>
      <dgm:spPr/>
      <dgm:t>
        <a:bodyPr/>
        <a:lstStyle/>
        <a:p>
          <a:endParaRPr lang="en-US"/>
        </a:p>
      </dgm:t>
    </dgm:pt>
    <dgm:pt modelId="{41E2727B-1F41-4F5F-8539-9C34C268B7CF}">
      <dgm:prSet phldrT="[Text]" custT="1"/>
      <dgm:spPr/>
      <dgm:t>
        <a:bodyPr/>
        <a:lstStyle/>
        <a:p>
          <a:r>
            <a:rPr lang="en-GB" sz="1600" b="0" dirty="0"/>
            <a:t>Quality Control: Feedback on QA/QC issues and suggested solutions</a:t>
          </a:r>
          <a:endParaRPr lang="en-US" sz="1600" b="0" dirty="0"/>
        </a:p>
      </dgm:t>
    </dgm:pt>
    <dgm:pt modelId="{987CDD31-4540-48F1-8230-C204C7E18FB2}" type="parTrans" cxnId="{4219F86D-059F-4D53-98D3-3B9993795FC0}">
      <dgm:prSet/>
      <dgm:spPr/>
      <dgm:t>
        <a:bodyPr/>
        <a:lstStyle/>
        <a:p>
          <a:endParaRPr lang="en-US"/>
        </a:p>
      </dgm:t>
    </dgm:pt>
    <dgm:pt modelId="{8D3EFD7E-62E5-400F-A48F-25435B71A3FF}" type="sibTrans" cxnId="{4219F86D-059F-4D53-98D3-3B9993795FC0}">
      <dgm:prSet/>
      <dgm:spPr/>
      <dgm:t>
        <a:bodyPr/>
        <a:lstStyle/>
        <a:p>
          <a:endParaRPr lang="en-US"/>
        </a:p>
      </dgm:t>
    </dgm:pt>
    <dgm:pt modelId="{E7347A2D-1028-43AA-B8CF-7F08453AD929}">
      <dgm:prSet phldrT="[Text]" custT="1"/>
      <dgm:spPr/>
      <dgm:t>
        <a:bodyPr/>
        <a:lstStyle/>
        <a:p>
          <a:r>
            <a:rPr lang="en-GB" sz="1600" b="0" dirty="0"/>
            <a:t>Integrated Resistance Management: Input into IRM policy and AI testing</a:t>
          </a:r>
          <a:endParaRPr lang="en-US" sz="1600" b="0" dirty="0"/>
        </a:p>
      </dgm:t>
    </dgm:pt>
    <dgm:pt modelId="{5CECCB30-A681-4F2E-8993-6A0468539F25}" type="parTrans" cxnId="{4B90D7BE-A3D1-4563-8DC1-9D982E29934D}">
      <dgm:prSet/>
      <dgm:spPr/>
      <dgm:t>
        <a:bodyPr/>
        <a:lstStyle/>
        <a:p>
          <a:endParaRPr lang="en-US"/>
        </a:p>
      </dgm:t>
    </dgm:pt>
    <dgm:pt modelId="{7D971E38-3620-493E-B9C1-F8186ED038AD}" type="sibTrans" cxnId="{4B90D7BE-A3D1-4563-8DC1-9D982E29934D}">
      <dgm:prSet/>
      <dgm:spPr/>
      <dgm:t>
        <a:bodyPr/>
        <a:lstStyle/>
        <a:p>
          <a:endParaRPr lang="en-US"/>
        </a:p>
      </dgm:t>
    </dgm:pt>
    <dgm:pt modelId="{A666B62C-CA0B-4B75-BF82-1FA941A57057}">
      <dgm:prSet phldrT="[Text]" custT="1"/>
      <dgm:spPr/>
      <dgm:t>
        <a:bodyPr/>
        <a:lstStyle/>
        <a:p>
          <a:r>
            <a:rPr lang="en-GB" sz="1600" b="0" dirty="0"/>
            <a:t>GLP: industry experience of working with sites/CROs, site capacity, </a:t>
          </a:r>
          <a:r>
            <a:rPr lang="en-GB" sz="1600" b="0" dirty="0" err="1"/>
            <a:t>etc</a:t>
          </a:r>
          <a:endParaRPr lang="en-US" sz="1600" b="0" dirty="0"/>
        </a:p>
      </dgm:t>
    </dgm:pt>
    <dgm:pt modelId="{55CF3C91-8AC6-4A82-A531-2854F09150CB}" type="parTrans" cxnId="{8C8C9B9C-7940-46F4-82D1-C23A92134F54}">
      <dgm:prSet/>
      <dgm:spPr/>
      <dgm:t>
        <a:bodyPr/>
        <a:lstStyle/>
        <a:p>
          <a:endParaRPr lang="en-US"/>
        </a:p>
      </dgm:t>
    </dgm:pt>
    <dgm:pt modelId="{3981DA23-EE2C-41AC-9BE9-A608E9AF1ED8}" type="sibTrans" cxnId="{8C8C9B9C-7940-46F4-82D1-C23A92134F54}">
      <dgm:prSet/>
      <dgm:spPr/>
      <dgm:t>
        <a:bodyPr/>
        <a:lstStyle/>
        <a:p>
          <a:endParaRPr lang="en-US"/>
        </a:p>
      </dgm:t>
    </dgm:pt>
    <dgm:pt modelId="{7153736E-FF0D-4BF2-8232-7C5AE96DB68B}">
      <dgm:prSet phldrT="[Text]" custT="1"/>
      <dgm:spPr/>
      <dgm:t>
        <a:bodyPr/>
        <a:lstStyle/>
        <a:p>
          <a:r>
            <a:rPr lang="en-GB" sz="1600" b="0" dirty="0"/>
            <a:t>Country Registration: identify pain points and priorities to address</a:t>
          </a:r>
          <a:endParaRPr lang="en-US" sz="1600" b="0" dirty="0"/>
        </a:p>
      </dgm:t>
    </dgm:pt>
    <dgm:pt modelId="{DA8B9E16-B94D-4B04-B124-E21D14E93D98}" type="parTrans" cxnId="{F486132B-C34F-4B78-9B2F-430DCABFB967}">
      <dgm:prSet/>
      <dgm:spPr/>
      <dgm:t>
        <a:bodyPr/>
        <a:lstStyle/>
        <a:p>
          <a:endParaRPr lang="en-US"/>
        </a:p>
      </dgm:t>
    </dgm:pt>
    <dgm:pt modelId="{9BFF8A3B-6F1E-4A57-BE45-99393D456D71}" type="sibTrans" cxnId="{F486132B-C34F-4B78-9B2F-430DCABFB967}">
      <dgm:prSet/>
      <dgm:spPr/>
      <dgm:t>
        <a:bodyPr/>
        <a:lstStyle/>
        <a:p>
          <a:endParaRPr lang="en-US"/>
        </a:p>
      </dgm:t>
    </dgm:pt>
    <dgm:pt modelId="{9F968699-90FD-4A49-8A3F-053F4C3EBCE9}">
      <dgm:prSet phldrT="[Text]" custT="1"/>
      <dgm:spPr/>
      <dgm:t>
        <a:bodyPr/>
        <a:lstStyle/>
        <a:p>
          <a:r>
            <a:rPr lang="en-GB" sz="1600" b="0" dirty="0"/>
            <a:t>Harmonised procurement processes: discussion of data requirements</a:t>
          </a:r>
          <a:endParaRPr lang="en-US" sz="1600" b="0" dirty="0"/>
        </a:p>
      </dgm:t>
    </dgm:pt>
    <dgm:pt modelId="{EACABF48-118D-405C-B3E0-C9D6BF995483}" type="parTrans" cxnId="{8B8FE652-CAED-452D-8DC2-26CBFA74A9DC}">
      <dgm:prSet/>
      <dgm:spPr/>
      <dgm:t>
        <a:bodyPr/>
        <a:lstStyle/>
        <a:p>
          <a:endParaRPr lang="en-US"/>
        </a:p>
      </dgm:t>
    </dgm:pt>
    <dgm:pt modelId="{2ACAA132-D25F-4098-AFA6-BB41C0B3F565}" type="sibTrans" cxnId="{8B8FE652-CAED-452D-8DC2-26CBFA74A9DC}">
      <dgm:prSet/>
      <dgm:spPr/>
      <dgm:t>
        <a:bodyPr/>
        <a:lstStyle/>
        <a:p>
          <a:endParaRPr lang="en-US"/>
        </a:p>
      </dgm:t>
    </dgm:pt>
    <dgm:pt modelId="{67A8F2A1-E119-49BD-A991-0203966A09AD}" type="pres">
      <dgm:prSet presAssocID="{E9726508-70D8-45DE-BDBE-21F6FC7714B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699AA3-9D28-4590-B94C-94ABB3E4E926}" type="pres">
      <dgm:prSet presAssocID="{DBFE2800-E1B2-4CDB-99B6-E03F501C6B12}" presName="centerShape" presStyleLbl="node0" presStyleIdx="0" presStyleCnt="1"/>
      <dgm:spPr/>
    </dgm:pt>
    <dgm:pt modelId="{3B7156B7-64E1-493C-986A-089E4BAF91CC}" type="pres">
      <dgm:prSet presAssocID="{14BD756E-DB5F-482B-9CE1-601DDA9A99A5}" presName="parTrans" presStyleLbl="bgSibTrans2D1" presStyleIdx="0" presStyleCnt="6"/>
      <dgm:spPr/>
    </dgm:pt>
    <dgm:pt modelId="{C9CD729E-D79C-448F-A41D-2A84BB199786}" type="pres">
      <dgm:prSet presAssocID="{5478073A-7B83-47AE-993C-CE0A46CC0F41}" presName="node" presStyleLbl="node1" presStyleIdx="0" presStyleCnt="6">
        <dgm:presLayoutVars>
          <dgm:bulletEnabled val="1"/>
        </dgm:presLayoutVars>
      </dgm:prSet>
      <dgm:spPr/>
    </dgm:pt>
    <dgm:pt modelId="{0D2D65D0-BA7F-47E4-8D7D-FB2A9892F6B9}" type="pres">
      <dgm:prSet presAssocID="{55CF3C91-8AC6-4A82-A531-2854F09150CB}" presName="parTrans" presStyleLbl="bgSibTrans2D1" presStyleIdx="1" presStyleCnt="6"/>
      <dgm:spPr/>
    </dgm:pt>
    <dgm:pt modelId="{DCC3D6CE-16A8-4FAE-93FE-913BF0DB212B}" type="pres">
      <dgm:prSet presAssocID="{A666B62C-CA0B-4B75-BF82-1FA941A57057}" presName="node" presStyleLbl="node1" presStyleIdx="1" presStyleCnt="6">
        <dgm:presLayoutVars>
          <dgm:bulletEnabled val="1"/>
        </dgm:presLayoutVars>
      </dgm:prSet>
      <dgm:spPr/>
    </dgm:pt>
    <dgm:pt modelId="{0E382C23-1283-47FF-BC5E-AB3B4A72B5B7}" type="pres">
      <dgm:prSet presAssocID="{DA8B9E16-B94D-4B04-B124-E21D14E93D98}" presName="parTrans" presStyleLbl="bgSibTrans2D1" presStyleIdx="2" presStyleCnt="6"/>
      <dgm:spPr/>
    </dgm:pt>
    <dgm:pt modelId="{EF5F0C42-B34F-41AA-9E34-F74A974EC986}" type="pres">
      <dgm:prSet presAssocID="{7153736E-FF0D-4BF2-8232-7C5AE96DB68B}" presName="node" presStyleLbl="node1" presStyleIdx="2" presStyleCnt="6">
        <dgm:presLayoutVars>
          <dgm:bulletEnabled val="1"/>
        </dgm:presLayoutVars>
      </dgm:prSet>
      <dgm:spPr/>
    </dgm:pt>
    <dgm:pt modelId="{F3B1BF55-1F5F-459D-986A-75B8A47C0B51}" type="pres">
      <dgm:prSet presAssocID="{EACABF48-118D-405C-B3E0-C9D6BF995483}" presName="parTrans" presStyleLbl="bgSibTrans2D1" presStyleIdx="3" presStyleCnt="6"/>
      <dgm:spPr/>
    </dgm:pt>
    <dgm:pt modelId="{22C1D1C3-E7FD-400E-8CD4-64BD173FB27D}" type="pres">
      <dgm:prSet presAssocID="{9F968699-90FD-4A49-8A3F-053F4C3EBCE9}" presName="node" presStyleLbl="node1" presStyleIdx="3" presStyleCnt="6">
        <dgm:presLayoutVars>
          <dgm:bulletEnabled val="1"/>
        </dgm:presLayoutVars>
      </dgm:prSet>
      <dgm:spPr/>
    </dgm:pt>
    <dgm:pt modelId="{C7D07386-4E39-47D9-8826-09F4B4FAD309}" type="pres">
      <dgm:prSet presAssocID="{987CDD31-4540-48F1-8230-C204C7E18FB2}" presName="parTrans" presStyleLbl="bgSibTrans2D1" presStyleIdx="4" presStyleCnt="6"/>
      <dgm:spPr/>
    </dgm:pt>
    <dgm:pt modelId="{80E71FFF-E329-4A6D-A736-484868C1B855}" type="pres">
      <dgm:prSet presAssocID="{41E2727B-1F41-4F5F-8539-9C34C268B7CF}" presName="node" presStyleLbl="node1" presStyleIdx="4" presStyleCnt="6">
        <dgm:presLayoutVars>
          <dgm:bulletEnabled val="1"/>
        </dgm:presLayoutVars>
      </dgm:prSet>
      <dgm:spPr/>
    </dgm:pt>
    <dgm:pt modelId="{42486E55-973A-41D0-8CE4-2F69A38CD83D}" type="pres">
      <dgm:prSet presAssocID="{5CECCB30-A681-4F2E-8993-6A0468539F25}" presName="parTrans" presStyleLbl="bgSibTrans2D1" presStyleIdx="5" presStyleCnt="6"/>
      <dgm:spPr/>
    </dgm:pt>
    <dgm:pt modelId="{6475B06A-1158-4F9C-AF54-0052D80B4CFF}" type="pres">
      <dgm:prSet presAssocID="{E7347A2D-1028-43AA-B8CF-7F08453AD929}" presName="node" presStyleLbl="node1" presStyleIdx="5" presStyleCnt="6">
        <dgm:presLayoutVars>
          <dgm:bulletEnabled val="1"/>
        </dgm:presLayoutVars>
      </dgm:prSet>
      <dgm:spPr/>
    </dgm:pt>
  </dgm:ptLst>
  <dgm:cxnLst>
    <dgm:cxn modelId="{4219F86D-059F-4D53-98D3-3B9993795FC0}" srcId="{DBFE2800-E1B2-4CDB-99B6-E03F501C6B12}" destId="{41E2727B-1F41-4F5F-8539-9C34C268B7CF}" srcOrd="4" destOrd="0" parTransId="{987CDD31-4540-48F1-8230-C204C7E18FB2}" sibTransId="{8D3EFD7E-62E5-400F-A48F-25435B71A3FF}"/>
    <dgm:cxn modelId="{749827E5-FB58-4FBC-B35E-FA7DC17C345D}" type="presOf" srcId="{DBFE2800-E1B2-4CDB-99B6-E03F501C6B12}" destId="{2D699AA3-9D28-4590-B94C-94ABB3E4E926}" srcOrd="0" destOrd="0" presId="urn:microsoft.com/office/officeart/2005/8/layout/radial4"/>
    <dgm:cxn modelId="{771BE669-68E5-46A9-8D20-A63B3E1630A2}" type="presOf" srcId="{41E2727B-1F41-4F5F-8539-9C34C268B7CF}" destId="{80E71FFF-E329-4A6D-A736-484868C1B855}" srcOrd="0" destOrd="0" presId="urn:microsoft.com/office/officeart/2005/8/layout/radial4"/>
    <dgm:cxn modelId="{A42F9183-C115-4CC2-A949-27DE289233A0}" srcId="{DBFE2800-E1B2-4CDB-99B6-E03F501C6B12}" destId="{5478073A-7B83-47AE-993C-CE0A46CC0F41}" srcOrd="0" destOrd="0" parTransId="{14BD756E-DB5F-482B-9CE1-601DDA9A99A5}" sibTransId="{5CF3B720-0B9B-4B95-9EF4-33421F268920}"/>
    <dgm:cxn modelId="{90330798-6373-47D4-BFDA-4264EDE0D106}" type="presOf" srcId="{DA8B9E16-B94D-4B04-B124-E21D14E93D98}" destId="{0E382C23-1283-47FF-BC5E-AB3B4A72B5B7}" srcOrd="0" destOrd="0" presId="urn:microsoft.com/office/officeart/2005/8/layout/radial4"/>
    <dgm:cxn modelId="{F486132B-C34F-4B78-9B2F-430DCABFB967}" srcId="{DBFE2800-E1B2-4CDB-99B6-E03F501C6B12}" destId="{7153736E-FF0D-4BF2-8232-7C5AE96DB68B}" srcOrd="2" destOrd="0" parTransId="{DA8B9E16-B94D-4B04-B124-E21D14E93D98}" sibTransId="{9BFF8A3B-6F1E-4A57-BE45-99393D456D71}"/>
    <dgm:cxn modelId="{B5F296BB-6D30-45DC-9318-4AC96DB0FC0B}" type="presOf" srcId="{9F968699-90FD-4A49-8A3F-053F4C3EBCE9}" destId="{22C1D1C3-E7FD-400E-8CD4-64BD173FB27D}" srcOrd="0" destOrd="0" presId="urn:microsoft.com/office/officeart/2005/8/layout/radial4"/>
    <dgm:cxn modelId="{27C1D66D-9F49-429B-B1E5-FFB2B5AC5E6E}" type="presOf" srcId="{EACABF48-118D-405C-B3E0-C9D6BF995483}" destId="{F3B1BF55-1F5F-459D-986A-75B8A47C0B51}" srcOrd="0" destOrd="0" presId="urn:microsoft.com/office/officeart/2005/8/layout/radial4"/>
    <dgm:cxn modelId="{8C0E7B24-3923-480B-B2F3-C4E7FC6C0BAF}" type="presOf" srcId="{55CF3C91-8AC6-4A82-A531-2854F09150CB}" destId="{0D2D65D0-BA7F-47E4-8D7D-FB2A9892F6B9}" srcOrd="0" destOrd="0" presId="urn:microsoft.com/office/officeart/2005/8/layout/radial4"/>
    <dgm:cxn modelId="{8C8C9B9C-7940-46F4-82D1-C23A92134F54}" srcId="{DBFE2800-E1B2-4CDB-99B6-E03F501C6B12}" destId="{A666B62C-CA0B-4B75-BF82-1FA941A57057}" srcOrd="1" destOrd="0" parTransId="{55CF3C91-8AC6-4A82-A531-2854F09150CB}" sibTransId="{3981DA23-EE2C-41AC-9BE9-A608E9AF1ED8}"/>
    <dgm:cxn modelId="{2A9104D7-A427-463E-B0B0-CF792D87DE03}" type="presOf" srcId="{5CECCB30-A681-4F2E-8993-6A0468539F25}" destId="{42486E55-973A-41D0-8CE4-2F69A38CD83D}" srcOrd="0" destOrd="0" presId="urn:microsoft.com/office/officeart/2005/8/layout/radial4"/>
    <dgm:cxn modelId="{20FE8582-FA76-4CAF-98BD-FE4FA65C9425}" type="presOf" srcId="{E9726508-70D8-45DE-BDBE-21F6FC7714BD}" destId="{67A8F2A1-E119-49BD-A991-0203966A09AD}" srcOrd="0" destOrd="0" presId="urn:microsoft.com/office/officeart/2005/8/layout/radial4"/>
    <dgm:cxn modelId="{9EB0B0F6-2896-43D8-B1C4-DBB458374132}" type="presOf" srcId="{14BD756E-DB5F-482B-9CE1-601DDA9A99A5}" destId="{3B7156B7-64E1-493C-986A-089E4BAF91CC}" srcOrd="0" destOrd="0" presId="urn:microsoft.com/office/officeart/2005/8/layout/radial4"/>
    <dgm:cxn modelId="{F8A24EB8-4BD8-482E-959D-0A0C9C11A0DE}" type="presOf" srcId="{987CDD31-4540-48F1-8230-C204C7E18FB2}" destId="{C7D07386-4E39-47D9-8826-09F4B4FAD309}" srcOrd="0" destOrd="0" presId="urn:microsoft.com/office/officeart/2005/8/layout/radial4"/>
    <dgm:cxn modelId="{4935CC1F-886B-4421-8F8D-7CFABFC472A5}" type="presOf" srcId="{5478073A-7B83-47AE-993C-CE0A46CC0F41}" destId="{C9CD729E-D79C-448F-A41D-2A84BB199786}" srcOrd="0" destOrd="0" presId="urn:microsoft.com/office/officeart/2005/8/layout/radial4"/>
    <dgm:cxn modelId="{E6802992-3D63-4ABA-B56B-5DD5CD8F9EAC}" type="presOf" srcId="{E7347A2D-1028-43AA-B8CF-7F08453AD929}" destId="{6475B06A-1158-4F9C-AF54-0052D80B4CFF}" srcOrd="0" destOrd="0" presId="urn:microsoft.com/office/officeart/2005/8/layout/radial4"/>
    <dgm:cxn modelId="{8B8FE652-CAED-452D-8DC2-26CBFA74A9DC}" srcId="{DBFE2800-E1B2-4CDB-99B6-E03F501C6B12}" destId="{9F968699-90FD-4A49-8A3F-053F4C3EBCE9}" srcOrd="3" destOrd="0" parTransId="{EACABF48-118D-405C-B3E0-C9D6BF995483}" sibTransId="{2ACAA132-D25F-4098-AFA6-BB41C0B3F565}"/>
    <dgm:cxn modelId="{DF790CF2-730A-48C9-A7F1-82606BEE38B6}" srcId="{E9726508-70D8-45DE-BDBE-21F6FC7714BD}" destId="{DBFE2800-E1B2-4CDB-99B6-E03F501C6B12}" srcOrd="0" destOrd="0" parTransId="{D62D028B-CB10-4C69-B76A-0EF395C7538C}" sibTransId="{ED3D0B54-885F-4D2D-8AF2-5241CA56F330}"/>
    <dgm:cxn modelId="{4B90D7BE-A3D1-4563-8DC1-9D982E29934D}" srcId="{DBFE2800-E1B2-4CDB-99B6-E03F501C6B12}" destId="{E7347A2D-1028-43AA-B8CF-7F08453AD929}" srcOrd="5" destOrd="0" parTransId="{5CECCB30-A681-4F2E-8993-6A0468539F25}" sibTransId="{7D971E38-3620-493E-B9C1-F8186ED038AD}"/>
    <dgm:cxn modelId="{D60FAEC1-5DA5-4E53-8460-D0F5D9BDD14A}" type="presOf" srcId="{A666B62C-CA0B-4B75-BF82-1FA941A57057}" destId="{DCC3D6CE-16A8-4FAE-93FE-913BF0DB212B}" srcOrd="0" destOrd="0" presId="urn:microsoft.com/office/officeart/2005/8/layout/radial4"/>
    <dgm:cxn modelId="{D57A8390-6C5D-486E-ABF2-78CFA1EB1E45}" type="presOf" srcId="{7153736E-FF0D-4BF2-8232-7C5AE96DB68B}" destId="{EF5F0C42-B34F-41AA-9E34-F74A974EC986}" srcOrd="0" destOrd="0" presId="urn:microsoft.com/office/officeart/2005/8/layout/radial4"/>
    <dgm:cxn modelId="{00706FAE-FA2A-4AB9-B1C9-4E9DEAF16EC5}" type="presParOf" srcId="{67A8F2A1-E119-49BD-A991-0203966A09AD}" destId="{2D699AA3-9D28-4590-B94C-94ABB3E4E926}" srcOrd="0" destOrd="0" presId="urn:microsoft.com/office/officeart/2005/8/layout/radial4"/>
    <dgm:cxn modelId="{864C7C3D-54B2-4B9B-BAA3-C92073284B3F}" type="presParOf" srcId="{67A8F2A1-E119-49BD-A991-0203966A09AD}" destId="{3B7156B7-64E1-493C-986A-089E4BAF91CC}" srcOrd="1" destOrd="0" presId="urn:microsoft.com/office/officeart/2005/8/layout/radial4"/>
    <dgm:cxn modelId="{EA4CF34E-D1CC-462D-8251-65C8D59E834A}" type="presParOf" srcId="{67A8F2A1-E119-49BD-A991-0203966A09AD}" destId="{C9CD729E-D79C-448F-A41D-2A84BB199786}" srcOrd="2" destOrd="0" presId="urn:microsoft.com/office/officeart/2005/8/layout/radial4"/>
    <dgm:cxn modelId="{DB9B6592-C3DD-4ED7-BBE3-56C6E3D34ECB}" type="presParOf" srcId="{67A8F2A1-E119-49BD-A991-0203966A09AD}" destId="{0D2D65D0-BA7F-47E4-8D7D-FB2A9892F6B9}" srcOrd="3" destOrd="0" presId="urn:microsoft.com/office/officeart/2005/8/layout/radial4"/>
    <dgm:cxn modelId="{106A430F-1B27-4423-9E40-477032EB163D}" type="presParOf" srcId="{67A8F2A1-E119-49BD-A991-0203966A09AD}" destId="{DCC3D6CE-16A8-4FAE-93FE-913BF0DB212B}" srcOrd="4" destOrd="0" presId="urn:microsoft.com/office/officeart/2005/8/layout/radial4"/>
    <dgm:cxn modelId="{56AFE981-2501-4881-8CFA-2BEAD64C28A0}" type="presParOf" srcId="{67A8F2A1-E119-49BD-A991-0203966A09AD}" destId="{0E382C23-1283-47FF-BC5E-AB3B4A72B5B7}" srcOrd="5" destOrd="0" presId="urn:microsoft.com/office/officeart/2005/8/layout/radial4"/>
    <dgm:cxn modelId="{D8483745-8C9A-41AD-B0FC-1965E4A6FD15}" type="presParOf" srcId="{67A8F2A1-E119-49BD-A991-0203966A09AD}" destId="{EF5F0C42-B34F-41AA-9E34-F74A974EC986}" srcOrd="6" destOrd="0" presId="urn:microsoft.com/office/officeart/2005/8/layout/radial4"/>
    <dgm:cxn modelId="{D0C71619-49FD-4092-9836-E43C75490D8C}" type="presParOf" srcId="{67A8F2A1-E119-49BD-A991-0203966A09AD}" destId="{F3B1BF55-1F5F-459D-986A-75B8A47C0B51}" srcOrd="7" destOrd="0" presId="urn:microsoft.com/office/officeart/2005/8/layout/radial4"/>
    <dgm:cxn modelId="{740412EC-8167-4D92-B1CB-037AD9208D5E}" type="presParOf" srcId="{67A8F2A1-E119-49BD-A991-0203966A09AD}" destId="{22C1D1C3-E7FD-400E-8CD4-64BD173FB27D}" srcOrd="8" destOrd="0" presId="urn:microsoft.com/office/officeart/2005/8/layout/radial4"/>
    <dgm:cxn modelId="{ECB856E4-78CA-4885-A69A-0E729325B372}" type="presParOf" srcId="{67A8F2A1-E119-49BD-A991-0203966A09AD}" destId="{C7D07386-4E39-47D9-8826-09F4B4FAD309}" srcOrd="9" destOrd="0" presId="urn:microsoft.com/office/officeart/2005/8/layout/radial4"/>
    <dgm:cxn modelId="{5AFA93DB-46C0-4EF8-B431-D7E1C3898CE4}" type="presParOf" srcId="{67A8F2A1-E119-49BD-A991-0203966A09AD}" destId="{80E71FFF-E329-4A6D-A736-484868C1B855}" srcOrd="10" destOrd="0" presId="urn:microsoft.com/office/officeart/2005/8/layout/radial4"/>
    <dgm:cxn modelId="{BEF038A8-1E80-4A7D-9697-54ADF440C07C}" type="presParOf" srcId="{67A8F2A1-E119-49BD-A991-0203966A09AD}" destId="{42486E55-973A-41D0-8CE4-2F69A38CD83D}" srcOrd="11" destOrd="0" presId="urn:microsoft.com/office/officeart/2005/8/layout/radial4"/>
    <dgm:cxn modelId="{26837C53-25BF-470A-B3F0-E4FBA8572C88}" type="presParOf" srcId="{67A8F2A1-E119-49BD-A991-0203966A09AD}" destId="{6475B06A-1158-4F9C-AF54-0052D80B4CFF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99AA3-9D28-4590-B94C-94ABB3E4E926}">
      <dsp:nvSpPr>
        <dsp:cNvPr id="0" name=""/>
        <dsp:cNvSpPr/>
      </dsp:nvSpPr>
      <dsp:spPr>
        <a:xfrm>
          <a:off x="4696044" y="2758360"/>
          <a:ext cx="2257718" cy="22577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Innovation Efficiency Quality</a:t>
          </a:r>
        </a:p>
      </dsp:txBody>
      <dsp:txXfrm>
        <a:off x="5026679" y="3088995"/>
        <a:ext cx="1596448" cy="1596448"/>
      </dsp:txXfrm>
    </dsp:sp>
    <dsp:sp modelId="{3B7156B7-64E1-493C-986A-089E4BAF91CC}">
      <dsp:nvSpPr>
        <dsp:cNvPr id="0" name=""/>
        <dsp:cNvSpPr/>
      </dsp:nvSpPr>
      <dsp:spPr>
        <a:xfrm rot="10800000">
          <a:off x="2403381" y="3565494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9CD729E-D79C-448F-A41D-2A84BB199786}">
      <dsp:nvSpPr>
        <dsp:cNvPr id="0" name=""/>
        <dsp:cNvSpPr/>
      </dsp:nvSpPr>
      <dsp:spPr>
        <a:xfrm>
          <a:off x="1613180" y="325505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PQ and policy process: discussion of real-time feedback</a:t>
          </a:r>
        </a:p>
      </dsp:txBody>
      <dsp:txXfrm>
        <a:off x="1650211" y="3292089"/>
        <a:ext cx="1506341" cy="1190260"/>
      </dsp:txXfrm>
    </dsp:sp>
    <dsp:sp modelId="{0D2D65D0-BA7F-47E4-8D7D-FB2A9892F6B9}">
      <dsp:nvSpPr>
        <dsp:cNvPr id="0" name=""/>
        <dsp:cNvSpPr/>
      </dsp:nvSpPr>
      <dsp:spPr>
        <a:xfrm rot="12960000">
          <a:off x="2849945" y="2191112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C3D6CE-16A8-4FAE-93FE-913BF0DB212B}">
      <dsp:nvSpPr>
        <dsp:cNvPr id="0" name=""/>
        <dsp:cNvSpPr/>
      </dsp:nvSpPr>
      <dsp:spPr>
        <a:xfrm>
          <a:off x="2266632" y="124393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42120"/>
                <a:satOff val="20000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542120"/>
                <a:satOff val="20000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542120"/>
                <a:satOff val="20000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GLP: industry experience of working with sites/CROs, site capacity, </a:t>
          </a:r>
          <a:r>
            <a:rPr lang="en-GB" sz="1600" b="0" kern="1200" dirty="0" err="1"/>
            <a:t>etc</a:t>
          </a:r>
          <a:endParaRPr lang="en-US" sz="1600" b="0" kern="1200" dirty="0"/>
        </a:p>
      </dsp:txBody>
      <dsp:txXfrm>
        <a:off x="2303663" y="1280969"/>
        <a:ext cx="1506341" cy="1190260"/>
      </dsp:txXfrm>
    </dsp:sp>
    <dsp:sp modelId="{0E382C23-1283-47FF-BC5E-AB3B4A72B5B7}">
      <dsp:nvSpPr>
        <dsp:cNvPr id="0" name=""/>
        <dsp:cNvSpPr/>
      </dsp:nvSpPr>
      <dsp:spPr>
        <a:xfrm rot="15120000">
          <a:off x="4019065" y="1341697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F5F0C42-B34F-41AA-9E34-F74A974EC986}">
      <dsp:nvSpPr>
        <dsp:cNvPr id="0" name=""/>
        <dsp:cNvSpPr/>
      </dsp:nvSpPr>
      <dsp:spPr>
        <a:xfrm>
          <a:off x="3977393" y="997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084240"/>
                <a:satOff val="40000"/>
                <a:lumOff val="-5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084240"/>
                <a:satOff val="40000"/>
                <a:lumOff val="-5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084240"/>
                <a:satOff val="40000"/>
                <a:lumOff val="-5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Country Registration: identify pain points and priorities to address</a:t>
          </a:r>
          <a:endParaRPr lang="en-US" sz="1600" b="0" kern="1200" dirty="0"/>
        </a:p>
      </dsp:txBody>
      <dsp:txXfrm>
        <a:off x="4014424" y="38028"/>
        <a:ext cx="1506341" cy="1190260"/>
      </dsp:txXfrm>
    </dsp:sp>
    <dsp:sp modelId="{F3B1BF55-1F5F-459D-986A-75B8A47C0B51}">
      <dsp:nvSpPr>
        <dsp:cNvPr id="0" name=""/>
        <dsp:cNvSpPr/>
      </dsp:nvSpPr>
      <dsp:spPr>
        <a:xfrm rot="17280000">
          <a:off x="5464176" y="1341697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C1D1C3-E7FD-400E-8CD4-64BD173FB27D}">
      <dsp:nvSpPr>
        <dsp:cNvPr id="0" name=""/>
        <dsp:cNvSpPr/>
      </dsp:nvSpPr>
      <dsp:spPr>
        <a:xfrm>
          <a:off x="6092010" y="997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626359"/>
                <a:satOff val="60000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626359"/>
                <a:satOff val="60000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626359"/>
                <a:satOff val="60000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Harmonised procurement processes: discussion of data requirements</a:t>
          </a:r>
          <a:endParaRPr lang="en-US" sz="1600" b="0" kern="1200" dirty="0"/>
        </a:p>
      </dsp:txBody>
      <dsp:txXfrm>
        <a:off x="6129041" y="38028"/>
        <a:ext cx="1506341" cy="1190260"/>
      </dsp:txXfrm>
    </dsp:sp>
    <dsp:sp modelId="{C7D07386-4E39-47D9-8826-09F4B4FAD309}">
      <dsp:nvSpPr>
        <dsp:cNvPr id="0" name=""/>
        <dsp:cNvSpPr/>
      </dsp:nvSpPr>
      <dsp:spPr>
        <a:xfrm rot="19440000">
          <a:off x="6633295" y="2191112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0E71FFF-E329-4A6D-A736-484868C1B855}">
      <dsp:nvSpPr>
        <dsp:cNvPr id="0" name=""/>
        <dsp:cNvSpPr/>
      </dsp:nvSpPr>
      <dsp:spPr>
        <a:xfrm>
          <a:off x="7802770" y="124393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168479"/>
                <a:satOff val="80000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168479"/>
                <a:satOff val="80000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168479"/>
                <a:satOff val="80000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Quality Control: Feedback on QA/QC issues and suggested solutions</a:t>
          </a:r>
          <a:endParaRPr lang="en-US" sz="1600" b="0" kern="1200" dirty="0"/>
        </a:p>
      </dsp:txBody>
      <dsp:txXfrm>
        <a:off x="7839801" y="1280969"/>
        <a:ext cx="1506341" cy="1190260"/>
      </dsp:txXfrm>
    </dsp:sp>
    <dsp:sp modelId="{42486E55-973A-41D0-8CE4-2F69A38CD83D}">
      <dsp:nvSpPr>
        <dsp:cNvPr id="0" name=""/>
        <dsp:cNvSpPr/>
      </dsp:nvSpPr>
      <dsp:spPr>
        <a:xfrm>
          <a:off x="7079859" y="3565494"/>
          <a:ext cx="2166565" cy="64344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75B06A-1158-4F9C-AF54-0052D80B4CFF}">
      <dsp:nvSpPr>
        <dsp:cNvPr id="0" name=""/>
        <dsp:cNvSpPr/>
      </dsp:nvSpPr>
      <dsp:spPr>
        <a:xfrm>
          <a:off x="8456223" y="3255058"/>
          <a:ext cx="1580403" cy="12643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0" kern="1200" dirty="0"/>
            <a:t>Integrated Resistance Management: Input into IRM policy and AI testing</a:t>
          </a:r>
          <a:endParaRPr lang="en-US" sz="1600" b="0" kern="1200" dirty="0"/>
        </a:p>
      </dsp:txBody>
      <dsp:txXfrm>
        <a:off x="8493254" y="3292089"/>
        <a:ext cx="1506341" cy="1190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CE474-92FD-4547-886C-573C9F58D596}" type="datetimeFigureOut">
              <a:rPr lang="en-GB" smtClean="0"/>
              <a:t>20/06/2017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85016-010B-433D-9F91-88A4A7CD9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9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85016-010B-433D-9F91-88A4A7CD927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0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539E4-4DB4-4B3A-A936-0E725F41BCD1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72978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E4C58-0E8C-44EF-88F5-6C35421CCC5A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36893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BE1D-DDE0-4F1D-A11E-3971D0E3EC6D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2168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DD77E-E2EC-433A-94FB-4FD71CA6F46E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8317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7C0-1004-4841-975C-0C26275A125A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8715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D5E17-C72E-462A-B297-14EC714FFDFD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479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214E-DF3C-413F-AD63-FEE156E9FD13}" type="datetime1">
              <a:rPr lang="en-GB" smtClean="0"/>
              <a:t>20/06/2017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9216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F940-1AB3-49C1-B769-9456F0A107A3}" type="datetime1">
              <a:rPr lang="en-GB" smtClean="0"/>
              <a:t>20/06/2017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56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1F97-E4AB-4C5A-BA6A-8D82C028B278}" type="datetime1">
              <a:rPr lang="en-GB" smtClean="0"/>
              <a:t>20/06/2017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42986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E95E-4619-4E6B-8A2C-FAC2E1CE07E7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525272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CDA45-762A-46DA-9E1F-0134BE4E90D1}" type="datetime1">
              <a:rPr lang="en-GB" smtClean="0"/>
              <a:t>20/06/2017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8148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D7DC-1573-4325-9244-9C210D171FA7}" type="datetime1">
              <a:rPr lang="en-GB" smtClean="0"/>
              <a:t>20/06/2017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D3D59-A131-4A4A-AC5D-E323D8F1F8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39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9250" y="295886"/>
            <a:ext cx="2713499" cy="237353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524001" y="2989780"/>
            <a:ext cx="9051636" cy="3558802"/>
          </a:xfrm>
        </p:spPr>
        <p:txBody>
          <a:bodyPr>
            <a:normAutofit fontScale="90000"/>
          </a:bodyPr>
          <a:lstStyle/>
          <a:p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br>
              <a:rPr lang="en-GB" sz="40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en-GB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4835" y="2669425"/>
            <a:ext cx="892232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n-GB" sz="2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I2I Industry </a:t>
            </a:r>
            <a:r>
              <a:rPr lang="en-GB" sz="3600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 Presentation</a:t>
            </a:r>
          </a:p>
          <a:p>
            <a:pPr algn="ctr"/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 Friday 23</a:t>
            </a:r>
            <a:r>
              <a:rPr lang="en-GB" sz="3600" b="1" baseline="30000" dirty="0">
                <a:solidFill>
                  <a:schemeClr val="accent5">
                    <a:lumMod val="50000"/>
                  </a:schemeClr>
                </a:solidFill>
              </a:rPr>
              <a:t>rd</a:t>
            </a: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</a:rPr>
              <a:t> June </a:t>
            </a:r>
          </a:p>
          <a:p>
            <a:pPr algn="ctr"/>
            <a:r>
              <a:rPr lang="en-GB" sz="3600" dirty="0">
                <a:solidFill>
                  <a:schemeClr val="accent5">
                    <a:lumMod val="50000"/>
                  </a:schemeClr>
                </a:solidFill>
              </a:rPr>
              <a:t>Hotel </a:t>
            </a:r>
            <a:r>
              <a:rPr lang="en-GB" sz="3600" dirty="0" err="1">
                <a:solidFill>
                  <a:schemeClr val="accent5">
                    <a:lumMod val="50000"/>
                  </a:schemeClr>
                </a:solidFill>
              </a:rPr>
              <a:t>Kempinski</a:t>
            </a:r>
            <a:r>
              <a:rPr lang="en-GB" sz="3600" dirty="0">
                <a:solidFill>
                  <a:schemeClr val="accent5">
                    <a:lumMod val="50000"/>
                  </a:schemeClr>
                </a:solidFill>
              </a:rPr>
              <a:t>, Geneva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85482855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	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Comprehensive </a:t>
            </a:r>
            <a:r>
              <a:rPr lang="en-GB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 feedback provided to PQ after Oct ‘16 workshop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10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Hexagon 33"/>
          <p:cNvSpPr/>
          <p:nvPr/>
        </p:nvSpPr>
        <p:spPr>
          <a:xfrm>
            <a:off x="4198495" y="2654740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Test Methods</a:t>
            </a:r>
          </a:p>
        </p:txBody>
      </p:sp>
      <p:sp>
        <p:nvSpPr>
          <p:cNvPr id="35" name="Hexagon 34"/>
          <p:cNvSpPr/>
          <p:nvPr/>
        </p:nvSpPr>
        <p:spPr>
          <a:xfrm>
            <a:off x="2452285" y="3521864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Assurance of a superior process</a:t>
            </a:r>
          </a:p>
        </p:txBody>
      </p:sp>
      <p:sp>
        <p:nvSpPr>
          <p:cNvPr id="36" name="Hexagon 35"/>
          <p:cNvSpPr/>
          <p:nvPr/>
        </p:nvSpPr>
        <p:spPr>
          <a:xfrm>
            <a:off x="5922583" y="3566258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Timelines</a:t>
            </a:r>
          </a:p>
        </p:txBody>
      </p:sp>
      <p:sp>
        <p:nvSpPr>
          <p:cNvPr id="37" name="Hexagon 36"/>
          <p:cNvSpPr/>
          <p:nvPr/>
        </p:nvSpPr>
        <p:spPr>
          <a:xfrm>
            <a:off x="715043" y="2781275"/>
            <a:ext cx="1929384" cy="141316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Utilisation Guidance</a:t>
            </a:r>
          </a:p>
        </p:txBody>
      </p:sp>
      <p:sp>
        <p:nvSpPr>
          <p:cNvPr id="38" name="Hexagon 37"/>
          <p:cNvSpPr/>
          <p:nvPr/>
        </p:nvSpPr>
        <p:spPr>
          <a:xfrm>
            <a:off x="4200987" y="4337258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Role of JMPR and JMPS</a:t>
            </a:r>
          </a:p>
        </p:txBody>
      </p:sp>
      <p:sp>
        <p:nvSpPr>
          <p:cNvPr id="39" name="Hexagon 38"/>
          <p:cNvSpPr/>
          <p:nvPr/>
        </p:nvSpPr>
        <p:spPr>
          <a:xfrm>
            <a:off x="710144" y="4359128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Role of VCAG</a:t>
            </a:r>
          </a:p>
        </p:txBody>
      </p:sp>
      <p:sp>
        <p:nvSpPr>
          <p:cNvPr id="40" name="Hexagon 39"/>
          <p:cNvSpPr/>
          <p:nvPr/>
        </p:nvSpPr>
        <p:spPr>
          <a:xfrm>
            <a:off x="5936136" y="5251628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Field Data</a:t>
            </a:r>
          </a:p>
        </p:txBody>
      </p:sp>
      <p:sp>
        <p:nvSpPr>
          <p:cNvPr id="41" name="Hexagon 40"/>
          <p:cNvSpPr/>
          <p:nvPr/>
        </p:nvSpPr>
        <p:spPr>
          <a:xfrm>
            <a:off x="5926769" y="1877499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Inspections</a:t>
            </a:r>
          </a:p>
        </p:txBody>
      </p:sp>
      <p:sp>
        <p:nvSpPr>
          <p:cNvPr id="42" name="Hexagon 41"/>
          <p:cNvSpPr/>
          <p:nvPr/>
        </p:nvSpPr>
        <p:spPr>
          <a:xfrm>
            <a:off x="7668793" y="4485362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Product Claims</a:t>
            </a:r>
          </a:p>
        </p:txBody>
      </p:sp>
      <p:sp>
        <p:nvSpPr>
          <p:cNvPr id="43" name="Hexagon 42"/>
          <p:cNvSpPr/>
          <p:nvPr/>
        </p:nvSpPr>
        <p:spPr>
          <a:xfrm>
            <a:off x="7668793" y="2789017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Definitions</a:t>
            </a:r>
          </a:p>
        </p:txBody>
      </p:sp>
      <p:sp>
        <p:nvSpPr>
          <p:cNvPr id="45" name="Hexagon 44"/>
          <p:cNvSpPr/>
          <p:nvPr/>
        </p:nvSpPr>
        <p:spPr>
          <a:xfrm>
            <a:off x="2452285" y="1839346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Legacy Products</a:t>
            </a:r>
          </a:p>
        </p:txBody>
      </p:sp>
      <p:sp>
        <p:nvSpPr>
          <p:cNvPr id="46" name="Hexagon 45"/>
          <p:cNvSpPr/>
          <p:nvPr/>
        </p:nvSpPr>
        <p:spPr>
          <a:xfrm>
            <a:off x="9389258" y="1959078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GLP labs for chemical analysis, efficacy data and durability</a:t>
            </a:r>
          </a:p>
        </p:txBody>
      </p:sp>
      <p:sp>
        <p:nvSpPr>
          <p:cNvPr id="47" name="Hexagon 46"/>
          <p:cNvSpPr/>
          <p:nvPr/>
        </p:nvSpPr>
        <p:spPr>
          <a:xfrm>
            <a:off x="9389258" y="3639525"/>
            <a:ext cx="1929384" cy="15544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Cost of PQ Processes</a:t>
            </a:r>
          </a:p>
        </p:txBody>
      </p:sp>
    </p:spTree>
    <p:extLst>
      <p:ext uri="{BB962C8B-B14F-4D97-AF65-F5344CB8AC3E}">
        <p14:creationId xmlns:p14="http://schemas.microsoft.com/office/powerpoint/2010/main" val="172030087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889760"/>
            <a:ext cx="11490813" cy="350955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Industry Discussion, Coordination and Feedback on a Variety of Issues</a:t>
            </a: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Feedback into equivalency discussions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Guidelines for Testing IRS and LLINs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Coordinated feedback prior to MPAC meeting in March ‘17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11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762441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12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513" y="1708114"/>
            <a:ext cx="3050907" cy="4279392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3863224" y="5748272"/>
            <a:ext cx="4178808" cy="12161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Workstream</a:t>
            </a:r>
            <a:r>
              <a:rPr lang="en-GB" b="1" dirty="0"/>
              <a:t> letter sent to WHO in April ‘17 prior to VCAG and Study Design Meetings</a:t>
            </a:r>
          </a:p>
        </p:txBody>
      </p:sp>
      <p:sp>
        <p:nvSpPr>
          <p:cNvPr id="22" name="Callout: Right Arrow 21"/>
          <p:cNvSpPr/>
          <p:nvPr/>
        </p:nvSpPr>
        <p:spPr>
          <a:xfrm>
            <a:off x="272559" y="1523693"/>
            <a:ext cx="4219954" cy="11612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/>
              <a:t>We welcome positive step towards creating a clear, predictable and timely system for approving products</a:t>
            </a:r>
          </a:p>
        </p:txBody>
      </p:sp>
      <p:sp>
        <p:nvSpPr>
          <p:cNvPr id="27" name="Callout: Right Arrow 26"/>
          <p:cNvSpPr/>
          <p:nvPr/>
        </p:nvSpPr>
        <p:spPr>
          <a:xfrm>
            <a:off x="272559" y="4826218"/>
            <a:ext cx="4219954" cy="11612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sz="1600" dirty="0"/>
              <a:t>If new insecticides can be demonstrated to deliver the same entomological effect as an approved product then evaluation shouldn’t be delayed</a:t>
            </a:r>
          </a:p>
        </p:txBody>
      </p:sp>
      <p:sp>
        <p:nvSpPr>
          <p:cNvPr id="28" name="Callout: Right Arrow 27"/>
          <p:cNvSpPr/>
          <p:nvPr/>
        </p:nvSpPr>
        <p:spPr>
          <a:xfrm>
            <a:off x="272559" y="3174955"/>
            <a:ext cx="4219954" cy="116128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49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GB" sz="1600" dirty="0"/>
              <a:t>Some non-pyrethroid only LNs, combination LNs and IRS products outside the four existing classes should be considered under existing policy recommendations</a:t>
            </a:r>
          </a:p>
        </p:txBody>
      </p:sp>
      <p:sp>
        <p:nvSpPr>
          <p:cNvPr id="36" name="Callout: Left Arrow 35"/>
          <p:cNvSpPr/>
          <p:nvPr/>
        </p:nvSpPr>
        <p:spPr>
          <a:xfrm>
            <a:off x="7531226" y="1509790"/>
            <a:ext cx="4189949" cy="117226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3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GB" dirty="0"/>
              <a:t>There is no reason to expect a different epidemiological outcome in a situation where the vector control effect is non-inferior to existing formulations</a:t>
            </a:r>
          </a:p>
        </p:txBody>
      </p:sp>
      <p:sp>
        <p:nvSpPr>
          <p:cNvPr id="37" name="Callout: Left Arrow 36"/>
          <p:cNvSpPr/>
          <p:nvPr/>
        </p:nvSpPr>
        <p:spPr>
          <a:xfrm>
            <a:off x="7531227" y="4784915"/>
            <a:ext cx="4189949" cy="117226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3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GB" dirty="0"/>
              <a:t>Changes to the process which add cost and increase the time to market will act as a disincentive to industry</a:t>
            </a:r>
          </a:p>
        </p:txBody>
      </p:sp>
      <p:sp>
        <p:nvSpPr>
          <p:cNvPr id="38" name="Callout: Left Arrow 37"/>
          <p:cNvSpPr/>
          <p:nvPr/>
        </p:nvSpPr>
        <p:spPr>
          <a:xfrm>
            <a:off x="7543420" y="3147352"/>
            <a:ext cx="4189949" cy="117226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32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en-GB" dirty="0"/>
              <a:t>Efforts to combat resistance will be thwarted by delaying introduction of quality products that will enhance IRM</a:t>
            </a:r>
          </a:p>
        </p:txBody>
      </p:sp>
    </p:spTree>
    <p:extLst>
      <p:ext uri="{BB962C8B-B14F-4D97-AF65-F5344CB8AC3E}">
        <p14:creationId xmlns:p14="http://schemas.microsoft.com/office/powerpoint/2010/main" val="3821347172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View on New WHO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556292"/>
            <a:ext cx="11649807" cy="4800056"/>
          </a:xfrm>
        </p:spPr>
        <p:txBody>
          <a:bodyPr/>
          <a:lstStyle/>
          <a:p>
            <a:r>
              <a:rPr lang="en-GB" sz="2000" i="1" dirty="0">
                <a:solidFill>
                  <a:schemeClr val="accent5">
                    <a:lumMod val="50000"/>
                  </a:schemeClr>
                </a:solidFill>
              </a:rPr>
              <a:t>To be finalised on afternoon of convening Day One in workstream breakouts, but suggested topics are:</a:t>
            </a:r>
          </a:p>
          <a:p>
            <a:pPr marL="0" indent="0">
              <a:buNone/>
            </a:pPr>
            <a:endParaRPr lang="en-GB" sz="20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914400" lvl="2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895538" y="3047389"/>
            <a:ext cx="4513068" cy="1890445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accent5">
                    <a:lumMod val="50000"/>
                  </a:schemeClr>
                </a:solidFill>
              </a:rPr>
              <a:t>Constructive Response of the workstream to the new WHO process</a:t>
            </a:r>
          </a:p>
        </p:txBody>
      </p:sp>
      <p:sp>
        <p:nvSpPr>
          <p:cNvPr id="19" name="Oval 18"/>
          <p:cNvSpPr/>
          <p:nvPr/>
        </p:nvSpPr>
        <p:spPr>
          <a:xfrm>
            <a:off x="498020" y="4872793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can your workstream do to help harmonise regulatory requirements?</a:t>
            </a:r>
          </a:p>
        </p:txBody>
      </p:sp>
      <p:sp>
        <p:nvSpPr>
          <p:cNvPr id="21" name="Oval 20"/>
          <p:cNvSpPr/>
          <p:nvPr/>
        </p:nvSpPr>
        <p:spPr>
          <a:xfrm>
            <a:off x="419785" y="2036441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Which elements are welcomed?</a:t>
            </a:r>
          </a:p>
        </p:txBody>
      </p:sp>
      <p:sp>
        <p:nvSpPr>
          <p:cNvPr id="22" name="Oval 21"/>
          <p:cNvSpPr/>
          <p:nvPr/>
        </p:nvSpPr>
        <p:spPr>
          <a:xfrm>
            <a:off x="8501222" y="4872792"/>
            <a:ext cx="3328530" cy="117810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Practical next steps required</a:t>
            </a:r>
          </a:p>
        </p:txBody>
      </p:sp>
      <p:sp>
        <p:nvSpPr>
          <p:cNvPr id="23" name="Oval 22"/>
          <p:cNvSpPr/>
          <p:nvPr/>
        </p:nvSpPr>
        <p:spPr>
          <a:xfrm>
            <a:off x="8555829" y="2119775"/>
            <a:ext cx="3328530" cy="1280971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What questions still remain from the workstream’s perspective?</a:t>
            </a:r>
          </a:p>
        </p:txBody>
      </p:sp>
      <p:cxnSp>
        <p:nvCxnSpPr>
          <p:cNvPr id="25" name="Straight Connector 24"/>
          <p:cNvCxnSpPr>
            <a:stCxn id="21" idx="6"/>
          </p:cNvCxnSpPr>
          <p:nvPr/>
        </p:nvCxnSpPr>
        <p:spPr>
          <a:xfrm>
            <a:off x="3748315" y="2625492"/>
            <a:ext cx="1059991" cy="58905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80539" y="4821477"/>
            <a:ext cx="1128979" cy="631573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371292" y="2727168"/>
            <a:ext cx="1184537" cy="479297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826550" y="4821477"/>
            <a:ext cx="1134156" cy="633395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294006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: Future Priorities (agreed in Jan ‘17)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>
            <a:normAutofit/>
          </a:bodyPr>
          <a:lstStyle/>
          <a:p>
            <a:pPr lvl="0"/>
            <a:endParaRPr lang="en-GB" sz="2000" dirty="0"/>
          </a:p>
          <a:p>
            <a:pPr lvl="1"/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444256927"/>
              </p:ext>
            </p:extLst>
          </p:nvPr>
        </p:nvGraphicFramePr>
        <p:xfrm>
          <a:off x="272561" y="1348063"/>
          <a:ext cx="11649807" cy="5017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72561" y="1339269"/>
            <a:ext cx="3846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Shift in focus away from WHO </a:t>
            </a:r>
          </a:p>
          <a:p>
            <a:r>
              <a:rPr lang="en-GB" b="1" i="1" dirty="0"/>
              <a:t>Transformation…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53400" y="1339268"/>
            <a:ext cx="37689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endParaRPr lang="en-GB" b="1" i="1" dirty="0"/>
          </a:p>
          <a:p>
            <a:pPr algn="r"/>
            <a:r>
              <a:rPr lang="en-GB" b="1" i="1" dirty="0"/>
              <a:t>… towards interfaces with other </a:t>
            </a:r>
            <a:r>
              <a:rPr lang="en-GB" b="1" i="1" dirty="0" err="1"/>
              <a:t>workstreams</a:t>
            </a:r>
            <a:r>
              <a:rPr lang="en-GB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5587304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: Future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>
            <a:normAutofit/>
          </a:bodyPr>
          <a:lstStyle/>
          <a:p>
            <a:pPr marL="342826" lvl="1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/>
              <a:t>Questions to consider in </a:t>
            </a:r>
            <a:r>
              <a:rPr lang="en-GB" dirty="0" err="1"/>
              <a:t>workstream</a:t>
            </a:r>
            <a:r>
              <a:rPr lang="en-GB" dirty="0"/>
              <a:t> breakout group (afternoon of convening Day 1):</a:t>
            </a:r>
          </a:p>
          <a:p>
            <a:pPr marL="0" lvl="0" indent="0">
              <a:buNone/>
            </a:pPr>
            <a:endParaRPr lang="en-GB" sz="2000" dirty="0"/>
          </a:p>
          <a:p>
            <a:pPr lvl="1"/>
            <a:r>
              <a:rPr lang="en-GB" sz="2000" dirty="0"/>
              <a:t>Do you envisage additional areas of focus? </a:t>
            </a:r>
          </a:p>
          <a:p>
            <a:pPr marL="457200" lvl="1" indent="0">
              <a:buNone/>
            </a:pPr>
            <a:endParaRPr lang="en-GB" sz="2000" dirty="0"/>
          </a:p>
          <a:p>
            <a:pPr lvl="1"/>
            <a:r>
              <a:rPr lang="en-GB" sz="2000" dirty="0"/>
              <a:t>Have some issues become obsolete? </a:t>
            </a:r>
          </a:p>
          <a:p>
            <a:pPr marL="457200" lvl="1" indent="0">
              <a:buNone/>
            </a:pPr>
            <a:endParaRPr lang="en-GB" sz="2000" dirty="0"/>
          </a:p>
          <a:p>
            <a:pPr lvl="1"/>
            <a:r>
              <a:rPr lang="en-GB" sz="2000" dirty="0"/>
              <a:t>Do you have the right membership to reach these goals? 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Are there areas where input from other stakeholders is required? 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Do you see the need to a new/more focused group to address a particular issue?</a:t>
            </a:r>
          </a:p>
          <a:p>
            <a:pPr lvl="0"/>
            <a:endParaRPr lang="en-GB" sz="2000" dirty="0"/>
          </a:p>
          <a:p>
            <a:pPr lvl="1"/>
            <a:endParaRPr lang="en-GB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2" descr="Image result for question ma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613" y="2453293"/>
            <a:ext cx="2876674" cy="315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28760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5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Presentation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Recap on the progress and key achievements of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over the last 12 months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Present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workstream’s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view of WHO’s new product evaluation system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Outline the future priorities of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0387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0473537" cy="9741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: 17 Member Organisations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330" y="1561355"/>
            <a:ext cx="2298140" cy="959418"/>
          </a:xfrm>
          <a:prstGeom prst="rect">
            <a:avLst/>
          </a:prstGeom>
        </p:spPr>
      </p:pic>
      <p:pic>
        <p:nvPicPr>
          <p:cNvPr id="14" name="Picture 18" descr="http://innovationtoimpact.org/wp-content/uploads/2016/09/Syngenta.svg_-1024x31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48" y="2903876"/>
            <a:ext cx="2140339" cy="66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innovationtoimpact.org/wp-content/uploads/2016/09/logo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879" y="3921629"/>
            <a:ext cx="225742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48" y="4584973"/>
            <a:ext cx="2953456" cy="892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9824" y="5493154"/>
            <a:ext cx="2514600" cy="7429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30387" y="1436524"/>
            <a:ext cx="1785704" cy="1785704"/>
          </a:xfrm>
          <a:prstGeom prst="rect">
            <a:avLst/>
          </a:prstGeom>
        </p:spPr>
      </p:pic>
      <p:pic>
        <p:nvPicPr>
          <p:cNvPr id="19" name="Picture 4" descr="http://innovationtoimpact.org/wp-content/uploads/2016/09/baye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060" y="3028170"/>
            <a:ext cx="1307669" cy="131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0" descr="http://innovationtoimpact.org/wp-content/uploads/2016/09/block1_logo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686" y="4851857"/>
            <a:ext cx="1126837" cy="137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573" y="2453179"/>
            <a:ext cx="2139152" cy="1322115"/>
          </a:xfrm>
          <a:prstGeom prst="rect">
            <a:avLst/>
          </a:prstGeom>
        </p:spPr>
      </p:pic>
      <p:pic>
        <p:nvPicPr>
          <p:cNvPr id="22" name="Content Placeholder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70986" y="4022916"/>
            <a:ext cx="1716062" cy="614845"/>
          </a:xfrm>
          <a:prstGeom prst="rect">
            <a:avLst/>
          </a:prstGeom>
        </p:spPr>
      </p:pic>
      <p:pic>
        <p:nvPicPr>
          <p:cNvPr id="23" name="Picture 12" descr="http://innovationtoimpact.org/wp-content/uploads/2016/09/AAEAAQAAAAAAAANNAAAAJDNiMDViOTM2LTAyNDMtNDJmOS04ZGVjLTkxZjhhYzdkYWE2OQ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835" y="1454259"/>
            <a:ext cx="1184677" cy="1184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53400" y="1436524"/>
            <a:ext cx="1695450" cy="103822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391452" y="1512570"/>
            <a:ext cx="1400175" cy="1114425"/>
          </a:xfrm>
          <a:prstGeom prst="rect">
            <a:avLst/>
          </a:prstGeom>
        </p:spPr>
      </p:pic>
      <p:pic>
        <p:nvPicPr>
          <p:cNvPr id="26" name="Picture 20" descr="http://innovationtoimpact.org/wp-content/uploads/2016/09/Vestergaard_logo_cmyk_pos_deepBlack_payOff_withoutR-1024x165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782" y="3024425"/>
            <a:ext cx="2592600" cy="417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http://innovationtoimpact.org/wp-content/uploads/2016/09/SC_Johnson_Logo.svg_-1024x314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782" y="4204621"/>
            <a:ext cx="2265324" cy="69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6" descr="http://innovationtoimpact.org/wp-content/uploads/2016/09/Sumitomo_Logo-wb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536" y="5630000"/>
            <a:ext cx="3061832" cy="4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http://innovationtoimpact.org/wp-content/uploads/2016/09/logo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80" y="4994096"/>
            <a:ext cx="1997372" cy="69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78863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5"/>
          </a:xfrm>
        </p:spPr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 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339270"/>
            <a:ext cx="11649807" cy="5025870"/>
          </a:xfrm>
        </p:spPr>
        <p:txBody>
          <a:bodyPr numCol="2">
            <a:normAutofit fontScale="92500" lnSpcReduction="20000"/>
          </a:bodyPr>
          <a:lstStyle/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Andy Butenhoff, DCT </a:t>
            </a:r>
            <a:r>
              <a:rPr lang="en-GB" dirty="0">
                <a:solidFill>
                  <a:schemeClr val="accent6"/>
                </a:solidFill>
              </a:rPr>
              <a:t>(Joint Lead, 2017)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Andy Bywater, Syngenta</a:t>
            </a:r>
          </a:p>
          <a:p>
            <a:pPr lvl="2"/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Ato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deGraft-Johnson, SC Johnson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Atsuko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Hirooka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Sumitomo Chemical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Dan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Strickman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BMGF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Dan Usry, SC Johnson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Egon Weinmueller, BASF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Francis Baud,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Clariant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Frederic Baur, Bayer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Frederic Schmitt, Bayer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Hans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Mattar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AgroCare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Helen Pates Jamet,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Vestergaard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Hiroaki Matsuoka, Mitsui Chemicals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Agro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Hiromi Yamamoto, Mitsui Chemicals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Agro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John Invest, Sumitomo Chemical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John Lucas, Sumitomo Chemical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Karen Larson, Clarke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Klaus Roeder, SC Johnson</a:t>
            </a:r>
          </a:p>
          <a:p>
            <a:pPr lvl="2"/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Kunizo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Mori, Mitsui Chemicals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Agro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Maude Meier, SC Johnson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Nick Brown, A-Z Textile Mills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Nick Hamon, IVCC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Rafael Del Castillo,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Mainpol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Ray McAllister,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Croplife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 America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Rod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Flinn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DCT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Rune Bosselmann, Tana Netting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Sarah Rees, IVCC </a:t>
            </a:r>
            <a:r>
              <a:rPr lang="en-GB" dirty="0">
                <a:solidFill>
                  <a:schemeClr val="accent6"/>
                </a:solidFill>
              </a:rPr>
              <a:t>(Joint Lead, 2017)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Ted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Bonertz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BASF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Torben Holm Larsen, Real Relief</a:t>
            </a:r>
          </a:p>
          <a:p>
            <a:pPr lvl="2"/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Yuliana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</a:rPr>
              <a:t>Ambriz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, Clarke</a:t>
            </a:r>
          </a:p>
          <a:p>
            <a:pPr marL="914400" lvl="2" indent="0">
              <a:buNone/>
            </a:pP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lvl="2"/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749578" y="4732515"/>
            <a:ext cx="4114800" cy="1444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30 conference call participants</a:t>
            </a:r>
          </a:p>
        </p:txBody>
      </p:sp>
    </p:spTree>
    <p:extLst>
      <p:ext uri="{BB962C8B-B14F-4D97-AF65-F5344CB8AC3E}">
        <p14:creationId xmlns:p14="http://schemas.microsoft.com/office/powerpoint/2010/main" val="181806181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5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561" y="1680754"/>
            <a:ext cx="11649807" cy="4110446"/>
          </a:xfrm>
        </p:spPr>
        <p:txBody>
          <a:bodyPr/>
          <a:lstStyle/>
          <a:p>
            <a:pPr marL="0" lv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From the Terms of Reference:</a:t>
            </a:r>
          </a:p>
          <a:p>
            <a:pPr marL="0" lv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i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“The purpose of the Industry </a:t>
            </a:r>
            <a:r>
              <a:rPr lang="en-US" i="1" dirty="0" err="1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Workstream</a:t>
            </a:r>
            <a:r>
              <a:rPr lang="en-US" i="1" dirty="0">
                <a:ln w="0"/>
                <a:solidFill>
                  <a:schemeClr val="accent5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is to consolidate industry input on key topics across evaluation, procurement and registration in order to increase industry partnership, prioritization and investment in support of improved vector control.”</a:t>
            </a:r>
            <a:endParaRPr lang="en-GB" i="1" dirty="0">
              <a:ln w="0"/>
              <a:solidFill>
                <a:schemeClr val="accent5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lvl="0"/>
            <a:endParaRPr lang="en-US" i="1" dirty="0"/>
          </a:p>
          <a:p>
            <a:pPr marL="457200" lvl="1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685721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6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940" y="4597966"/>
            <a:ext cx="2402151" cy="16014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2561" y="1457768"/>
            <a:ext cx="57167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Anti-competition Policy adopted due to I2I’s potential liability as a forum organiser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Legal guidance document drawn up for I2I leadership team covering: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Competition law rules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Anti-competitive decisions or agreements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Facilitating agreements between competitors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Information exchange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/>
              <a:t>Membership criteria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983" y="1477910"/>
            <a:ext cx="3373720" cy="4748589"/>
          </a:xfrm>
          <a:prstGeom prst="rect">
            <a:avLst/>
          </a:prstGeom>
          <a:ln w="762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857924551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7" name="Isosceles Triangle 16"/>
          <p:cNvSpPr/>
          <p:nvPr/>
        </p:nvSpPr>
        <p:spPr>
          <a:xfrm rot="16200000">
            <a:off x="4662634" y="1216784"/>
            <a:ext cx="3676074" cy="5350342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117" y="1419760"/>
            <a:ext cx="3431643" cy="4856099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16" name="Oval 15"/>
          <p:cNvSpPr/>
          <p:nvPr/>
        </p:nvSpPr>
        <p:spPr>
          <a:xfrm>
            <a:off x="7428346" y="2053916"/>
            <a:ext cx="3925454" cy="3676073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/>
              <a:t>Anti-competition law reminder drawn up for </a:t>
            </a:r>
            <a:r>
              <a:rPr lang="en-GB" sz="2000" b="1" i="1" dirty="0" err="1"/>
              <a:t>workstream</a:t>
            </a:r>
            <a:r>
              <a:rPr lang="en-GB" sz="2000" b="1" i="1" dirty="0"/>
              <a:t> members covering key anti-trust/competition law principles</a:t>
            </a:r>
          </a:p>
        </p:txBody>
      </p:sp>
    </p:spTree>
    <p:extLst>
      <p:ext uri="{BB962C8B-B14F-4D97-AF65-F5344CB8AC3E}">
        <p14:creationId xmlns:p14="http://schemas.microsoft.com/office/powerpoint/2010/main" val="1362432457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CropLife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 International vector control group disbanded in 2016, coinciding with the forming of the I2I industry </a:t>
            </a: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endParaRPr lang="en-GB" sz="2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For several former members of the </a:t>
            </a: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CropLife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 group, the </a:t>
            </a: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 has become the de facto replacement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8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513" y="3663943"/>
            <a:ext cx="3419475" cy="133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1887" y="3802523"/>
            <a:ext cx="1359526" cy="1194920"/>
          </a:xfrm>
          <a:prstGeom prst="rect">
            <a:avLst/>
          </a:prstGeom>
        </p:spPr>
      </p:pic>
      <p:sp>
        <p:nvSpPr>
          <p:cNvPr id="9" name="Arrow: Right 8"/>
          <p:cNvSpPr/>
          <p:nvPr/>
        </p:nvSpPr>
        <p:spPr>
          <a:xfrm>
            <a:off x="4815841" y="4083370"/>
            <a:ext cx="2899954" cy="124358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126071"/>
            <a:ext cx="271576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CI VC group disbanded in Q2 2016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03766" y="5087959"/>
            <a:ext cx="2715768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I2I Industry </a:t>
            </a:r>
            <a:r>
              <a:rPr lang="en-GB" dirty="0" err="1"/>
              <a:t>workstream</a:t>
            </a:r>
            <a:r>
              <a:rPr lang="en-GB" dirty="0"/>
              <a:t> operational Q2 2016</a:t>
            </a:r>
          </a:p>
        </p:txBody>
      </p:sp>
    </p:spTree>
    <p:extLst>
      <p:ext uri="{BB962C8B-B14F-4D97-AF65-F5344CB8AC3E}">
        <p14:creationId xmlns:p14="http://schemas.microsoft.com/office/powerpoint/2010/main" val="102266710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2561" y="365126"/>
            <a:ext cx="11649807" cy="974146"/>
          </a:xfrm>
        </p:spPr>
        <p:txBody>
          <a:bodyPr/>
          <a:lstStyle/>
          <a:p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Industry </a:t>
            </a:r>
            <a:r>
              <a:rPr lang="en-GB" b="1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 Outputs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2561" y="1339270"/>
            <a:ext cx="11490813" cy="5025870"/>
          </a:xfrm>
        </p:spPr>
        <p:txBody>
          <a:bodyPr numCol="1">
            <a:normAutofit/>
          </a:bodyPr>
          <a:lstStyle/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General balance achieved in membership between originator and generic manufacturers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 members agreed that separate originator and generic sub-groups would not be necessary, and that the interests of the respective groups with regard to product evaluation were broadly the same</a:t>
            </a:r>
          </a:p>
          <a:p>
            <a:pPr lvl="2">
              <a:buFont typeface="Wingdings" panose="05000000000000000000" pitchFamily="2" charset="2"/>
              <a:buChar char="ü"/>
            </a:pPr>
            <a:endParaRPr lang="en-GB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4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Generic manufacturers also engaged via AgroCare joining </a:t>
            </a:r>
            <a:r>
              <a:rPr lang="en-GB" sz="2400" dirty="0" err="1">
                <a:solidFill>
                  <a:schemeClr val="accent5">
                    <a:lumMod val="50000"/>
                  </a:schemeClr>
                </a:solidFill>
              </a:rPr>
              <a:t>workstream</a:t>
            </a:r>
            <a:r>
              <a:rPr lang="en-GB" sz="2400" dirty="0">
                <a:solidFill>
                  <a:schemeClr val="accent5">
                    <a:lumMod val="50000"/>
                  </a:schemeClr>
                </a:solidFill>
              </a:rPr>
              <a:t> in Q4 2016</a:t>
            </a: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3D59-A131-4A4A-AC5D-E323D8F1F823}" type="slidenum">
              <a:rPr lang="en-GB" smtClean="0"/>
              <a:t>9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098" y="148104"/>
            <a:ext cx="1361779" cy="119116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38200" y="1339271"/>
            <a:ext cx="313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2561" y="1339271"/>
            <a:ext cx="1164980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72561" y="6356348"/>
            <a:ext cx="11649807" cy="8792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2363" y="4810108"/>
            <a:ext cx="2387274" cy="14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5210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LP Workstream Slides DRAFT" id="{E60CF8F4-B6C4-4735-A38E-E2E228FEE58A}" vid="{BFCEBCF1-179D-40DD-A6E2-2B04B99D83C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I2I Convening GLP Workstream Slides DRAFT</Template>
  <TotalTime>1038</TotalTime>
  <Words>878</Words>
  <Application>Microsoft Office PowerPoint</Application>
  <PresentationFormat>Widescreen</PresentationFormat>
  <Paragraphs>188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           </vt:lpstr>
      <vt:lpstr>Presentation Objectives </vt:lpstr>
      <vt:lpstr>Industry Workstream: 17 Member Organisations</vt:lpstr>
      <vt:lpstr>Industry Workstream Participants</vt:lpstr>
      <vt:lpstr>Industry Workstream Objectives</vt:lpstr>
      <vt:lpstr>Industry Workstream Outputs</vt:lpstr>
      <vt:lpstr>Industry Workstream Outputs</vt:lpstr>
      <vt:lpstr>Industry Workstream Outputs</vt:lpstr>
      <vt:lpstr>Industry Workstream Outputs</vt:lpstr>
      <vt:lpstr>Industry Workstream Outputs </vt:lpstr>
      <vt:lpstr>Industry Workstream Outputs</vt:lpstr>
      <vt:lpstr>Industry Workstream Outputs</vt:lpstr>
      <vt:lpstr>Industry Workstream View on New WHO System</vt:lpstr>
      <vt:lpstr>Industry Workstream: Future Priorities (agreed in Jan ‘17)</vt:lpstr>
      <vt:lpstr>Industry Workstream: Future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Workstream Update: GLP Site Accreditation</dc:title>
  <dc:creator>Fred Yeomans</dc:creator>
  <cp:lastModifiedBy>Fred Yeomans</cp:lastModifiedBy>
  <cp:revision>135</cp:revision>
  <dcterms:created xsi:type="dcterms:W3CDTF">2017-05-18T13:38:38Z</dcterms:created>
  <dcterms:modified xsi:type="dcterms:W3CDTF">2017-06-20T09:21:58Z</dcterms:modified>
</cp:coreProperties>
</file>